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3.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4" r:id="rId3"/>
    <p:sldMasterId id="2147483724" r:id="rId4"/>
  </p:sldMasterIdLst>
  <p:notesMasterIdLst>
    <p:notesMasterId r:id="rId29"/>
  </p:notesMasterIdLst>
  <p:sldIdLst>
    <p:sldId id="10167" r:id="rId5"/>
    <p:sldId id="10274" r:id="rId6"/>
    <p:sldId id="10161" r:id="rId7"/>
    <p:sldId id="10267" r:id="rId8"/>
    <p:sldId id="10270" r:id="rId9"/>
    <p:sldId id="10275" r:id="rId10"/>
    <p:sldId id="266" r:id="rId11"/>
    <p:sldId id="263" r:id="rId12"/>
    <p:sldId id="264" r:id="rId13"/>
    <p:sldId id="10159" r:id="rId14"/>
    <p:sldId id="10066" r:id="rId15"/>
    <p:sldId id="10262" r:id="rId16"/>
    <p:sldId id="10256" r:id="rId17"/>
    <p:sldId id="2450" r:id="rId18"/>
    <p:sldId id="2426" r:id="rId19"/>
    <p:sldId id="2471" r:id="rId20"/>
    <p:sldId id="10162" r:id="rId21"/>
    <p:sldId id="10276" r:id="rId22"/>
    <p:sldId id="10278" r:id="rId23"/>
    <p:sldId id="10279" r:id="rId24"/>
    <p:sldId id="10272" r:id="rId25"/>
    <p:sldId id="10273" r:id="rId26"/>
    <p:sldId id="10277" r:id="rId27"/>
    <p:sldId id="1016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629B349-9694-48CC-982C-FBD753EB950D}">
          <p14:sldIdLst>
            <p14:sldId id="10167"/>
            <p14:sldId id="10274"/>
            <p14:sldId id="10161"/>
            <p14:sldId id="10267"/>
            <p14:sldId id="10270"/>
            <p14:sldId id="10275"/>
            <p14:sldId id="266"/>
            <p14:sldId id="263"/>
            <p14:sldId id="264"/>
            <p14:sldId id="10159"/>
            <p14:sldId id="10066"/>
            <p14:sldId id="10262"/>
            <p14:sldId id="10256"/>
            <p14:sldId id="2450"/>
            <p14:sldId id="2426"/>
            <p14:sldId id="2471"/>
            <p14:sldId id="10162"/>
            <p14:sldId id="10276"/>
            <p14:sldId id="10278"/>
            <p14:sldId id="10279"/>
            <p14:sldId id="10272"/>
            <p14:sldId id="10273"/>
            <p14:sldId id="10277"/>
            <p14:sldId id="10168"/>
          </p14:sldIdLst>
        </p14:section>
        <p14:section name="Appendix" id="{5BFCBEB7-5E92-4E83-BD5E-7CDC6DE9499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65764" autoAdjust="0"/>
  </p:normalViewPr>
  <p:slideViewPr>
    <p:cSldViewPr snapToGrid="0">
      <p:cViewPr varScale="1">
        <p:scale>
          <a:sx n="84" d="100"/>
          <a:sy n="84" d="100"/>
        </p:scale>
        <p:origin x="1581" y="4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A0E633-DE53-464A-86EF-9D46CC3E2FF8}" type="doc">
      <dgm:prSet loTypeId="urn:microsoft.com/office/officeart/2005/8/layout/chevron1" loCatId="process" qsTypeId="urn:microsoft.com/office/officeart/2005/8/quickstyle/simple1" qsCatId="simple" csTypeId="urn:microsoft.com/office/officeart/2005/8/colors/accent1_2" csCatId="accent1" phldr="1"/>
      <dgm:spPr/>
    </dgm:pt>
    <dgm:pt modelId="{BDFFD794-36B8-45B7-B822-56ED98EAD99E}" type="pres">
      <dgm:prSet presAssocID="{FAA0E633-DE53-464A-86EF-9D46CC3E2FF8}" presName="Name0" presStyleCnt="0">
        <dgm:presLayoutVars>
          <dgm:dir/>
          <dgm:animLvl val="lvl"/>
          <dgm:resizeHandles val="exact"/>
        </dgm:presLayoutVars>
      </dgm:prSet>
      <dgm:spPr/>
    </dgm:pt>
  </dgm:ptLst>
  <dgm:cxnLst>
    <dgm:cxn modelId="{747FA937-278A-4FD9-9A40-4A6732CF7507}" type="presOf" srcId="{FAA0E633-DE53-464A-86EF-9D46CC3E2FF8}" destId="{BDFFD794-36B8-45B7-B822-56ED98EAD99E}" srcOrd="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A0E633-DE53-464A-86EF-9D46CC3E2FF8}" type="doc">
      <dgm:prSet loTypeId="urn:microsoft.com/office/officeart/2005/8/layout/chevron1" loCatId="process" qsTypeId="urn:microsoft.com/office/officeart/2005/8/quickstyle/simple1" qsCatId="simple" csTypeId="urn:microsoft.com/office/officeart/2005/8/colors/accent1_2" csCatId="accent1" phldr="1"/>
      <dgm:spPr/>
    </dgm:pt>
    <dgm:pt modelId="{BDFFD794-36B8-45B7-B822-56ED98EAD99E}" type="pres">
      <dgm:prSet presAssocID="{FAA0E633-DE53-464A-86EF-9D46CC3E2FF8}" presName="Name0" presStyleCnt="0">
        <dgm:presLayoutVars>
          <dgm:dir/>
          <dgm:animLvl val="lvl"/>
          <dgm:resizeHandles val="exact"/>
        </dgm:presLayoutVars>
      </dgm:prSet>
      <dgm:spPr/>
    </dgm:pt>
  </dgm:ptLst>
  <dgm:cxnLst>
    <dgm:cxn modelId="{747FA937-278A-4FD9-9A40-4A6732CF7507}" type="presOf" srcId="{FAA0E633-DE53-464A-86EF-9D46CC3E2FF8}" destId="{BDFFD794-36B8-45B7-B822-56ED98EAD99E}" srcOrd="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0.svg>
</file>

<file path=ppt/media/image11.png>
</file>

<file path=ppt/media/image12.svg>
</file>

<file path=ppt/media/image13.png>
</file>

<file path=ppt/media/image14.svg>
</file>

<file path=ppt/media/image15.svg>
</file>

<file path=ppt/media/image16.png>
</file>

<file path=ppt/media/image17.png>
</file>

<file path=ppt/media/image18.svg>
</file>

<file path=ppt/media/image19.png>
</file>

<file path=ppt/media/image2.png>
</file>

<file path=ppt/media/image20.png>
</file>

<file path=ppt/media/image22.png>
</file>

<file path=ppt/media/image23.png>
</file>

<file path=ppt/media/image24.png>
</file>

<file path=ppt/media/image25.jpg>
</file>

<file path=ppt/media/image26.jpg>
</file>

<file path=ppt/media/image27.jpg>
</file>

<file path=ppt/media/image28.jpg>
</file>

<file path=ppt/media/image29.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png>
</file>

<file path=ppt/media/image61.png>
</file>

<file path=ppt/media/image62.png>
</file>

<file path=ppt/media/image63.sv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548E4E-B20A-432C-8E99-EC270CC2CFEC}" type="datetimeFigureOut">
              <a:rPr lang="en-US" smtClean="0"/>
              <a:t>7/3/2019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6F5DBD-C07F-4F75-9404-EAA32D31EEEC}" type="slidenum">
              <a:rPr lang="en-US" smtClean="0"/>
              <a:t>‹#›</a:t>
            </a:fld>
            <a:endParaRPr lang="en-US"/>
          </a:p>
        </p:txBody>
      </p:sp>
    </p:spTree>
    <p:extLst>
      <p:ext uri="{BB962C8B-B14F-4D97-AF65-F5344CB8AC3E}">
        <p14:creationId xmlns:p14="http://schemas.microsoft.com/office/powerpoint/2010/main" val="37740489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@ankitasthana86  480    </a:t>
            </a:r>
          </a:p>
          <a:p>
            <a:r>
              <a:rPr lang="en-US" dirty="0"/>
              <a:t>@</a:t>
            </a:r>
            <a:r>
              <a:rPr lang="en-US" dirty="0" err="1"/>
              <a:t>cesardelatorre</a:t>
            </a:r>
            <a:r>
              <a:rPr lang="en-US" dirty="0"/>
              <a:t> 2845</a:t>
            </a:r>
          </a:p>
          <a:p>
            <a:r>
              <a:rPr lang="en-US" dirty="0"/>
              <a:t>@clauren42 154</a:t>
            </a:r>
          </a:p>
          <a:p>
            <a:r>
              <a:rPr lang="en-US" dirty="0"/>
              <a:t> </a:t>
            </a:r>
          </a:p>
        </p:txBody>
      </p:sp>
      <p:sp>
        <p:nvSpPr>
          <p:cNvPr id="4" name="Slide Number Placeholder 3"/>
          <p:cNvSpPr>
            <a:spLocks noGrp="1"/>
          </p:cNvSpPr>
          <p:nvPr>
            <p:ph type="sldNum" sz="quarter" idx="5"/>
          </p:nvPr>
        </p:nvSpPr>
        <p:spPr/>
        <p:txBody>
          <a:bodyPr/>
          <a:lstStyle/>
          <a:p>
            <a:fld id="{9F6F5DBD-C07F-4F75-9404-EAA32D31EEEC}" type="slidenum">
              <a:rPr lang="en-US" smtClean="0"/>
              <a:t>1</a:t>
            </a:fld>
            <a:endParaRPr lang="en-US"/>
          </a:p>
        </p:txBody>
      </p:sp>
    </p:spTree>
    <p:extLst>
      <p:ext uri="{BB962C8B-B14F-4D97-AF65-F5344CB8AC3E}">
        <p14:creationId xmlns:p14="http://schemas.microsoft.com/office/powerpoint/2010/main" val="39595023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 estimator learns from data to create a transformer. Now a model, which turns the input features into output predictions, is a transformer. So we can take estimators that take our example data and produce a model.</a:t>
            </a:r>
          </a:p>
        </p:txBody>
      </p:sp>
      <p:sp>
        <p:nvSpPr>
          <p:cNvPr id="4" name="Slide Number Placeholder 3"/>
          <p:cNvSpPr>
            <a:spLocks noGrp="1"/>
          </p:cNvSpPr>
          <p:nvPr>
            <p:ph type="sldNum" sz="quarter" idx="5"/>
          </p:nvPr>
        </p:nvSpPr>
        <p:spPr/>
        <p:txBody>
          <a:bodyPr/>
          <a:lstStyle/>
          <a:p>
            <a:fld id="{D53B87F2-7899-4CCD-B9D1-828382DCDB03}" type="slidenum">
              <a:rPr lang="en-US" smtClean="0"/>
              <a:t>15</a:t>
            </a:fld>
            <a:endParaRPr lang="en-US"/>
          </a:p>
        </p:txBody>
      </p:sp>
    </p:spTree>
    <p:extLst>
      <p:ext uri="{BB962C8B-B14F-4D97-AF65-F5344CB8AC3E}">
        <p14:creationId xmlns:p14="http://schemas.microsoft.com/office/powerpoint/2010/main" val="793264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Dataset: https://github.com/dotnet/machinelearning/blob/master/test/data/wikipedia-detox-250-line-data.tsv</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5A956C-C3BA-49F1-8011-58CD3CCA02E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20891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dirty="0"/>
              <a:t>Installed Visual Studio Community 2019</a:t>
            </a:r>
          </a:p>
          <a:p>
            <a:pPr marL="228600" indent="-228600">
              <a:buAutoNum type="arabicParenR"/>
            </a:pPr>
            <a:r>
              <a:rPr lang="en-US" dirty="0"/>
              <a:t>Upgraded Power BI Desktop</a:t>
            </a:r>
          </a:p>
          <a:p>
            <a:pPr marL="228600" indent="-228600">
              <a:buAutoNum type="arabicParenR"/>
            </a:pPr>
            <a:r>
              <a:rPr lang="en-US" dirty="0"/>
              <a:t>Spam example – code</a:t>
            </a:r>
          </a:p>
          <a:p>
            <a:pPr marL="228600" indent="-228600">
              <a:buAutoNum type="arabicParenR"/>
            </a:pPr>
            <a:r>
              <a:rPr lang="en-US" dirty="0"/>
              <a:t>Chrome</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7/3/2019 1:57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77734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392203-7443-433F-8273-2CE3C5519F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2107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customers have been embracing the productivity in our platform, languages and tools for 15+ years. We’re now gaining existing customers as well as new ones on our cloud-native, cross-platform, and device-native approaches with these new architectures. Here are just a few. There are many more (and their stories) on our website. </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C8195A8-0CC9-4EC5-84EE-12317B82121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65939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.NET is a great tech stack for building a wide variety of applications. There is ASP.NET for web development, Xamarin for mobile development and with ML.NET we are trying to make .NET great for Machine Learning.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44273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2047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 model is an intelligent function which can predict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0705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99C34AF9-0A65-434B-8DFE-023550CEA79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814196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Dataset: https://github.com/dotnet/machinelearning/blob/master/test/data/wikipedia-detox-250-line-data.tsv</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5A956C-C3BA-49F1-8011-58CD3CCA02E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606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Transformers take data, do some work on it, and return new transformed data.</a:t>
            </a:r>
          </a:p>
          <a:p>
            <a:r>
              <a:rPr lang="en-US"/>
              <a:t>One example of a transformer we will need in our example is a Text Featurizer, which takes the text in the issue text and converts it to numbers that our ML algorithms can understand. </a:t>
            </a:r>
          </a:p>
        </p:txBody>
      </p:sp>
      <p:sp>
        <p:nvSpPr>
          <p:cNvPr id="4" name="Slide Number Placeholder 3"/>
          <p:cNvSpPr>
            <a:spLocks noGrp="1"/>
          </p:cNvSpPr>
          <p:nvPr>
            <p:ph type="sldNum" sz="quarter" idx="5"/>
          </p:nvPr>
        </p:nvSpPr>
        <p:spPr/>
        <p:txBody>
          <a:bodyPr/>
          <a:lstStyle/>
          <a:p>
            <a:fld id="{D53B87F2-7899-4CCD-B9D1-828382DCDB03}" type="slidenum">
              <a:rPr lang="en-US" smtClean="0"/>
              <a:t>14</a:t>
            </a:fld>
            <a:endParaRPr lang="en-US"/>
          </a:p>
        </p:txBody>
      </p:sp>
    </p:spTree>
    <p:extLst>
      <p:ext uri="{BB962C8B-B14F-4D97-AF65-F5344CB8AC3E}">
        <p14:creationId xmlns:p14="http://schemas.microsoft.com/office/powerpoint/2010/main" val="29844384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6.sv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2.xml"/><Relationship Id="rId6" Type="http://schemas.openxmlformats.org/officeDocument/2006/relationships/image" Target="../media/image3.emf"/><Relationship Id="rId5" Type="http://schemas.openxmlformats.org/officeDocument/2006/relationships/image" Target="../media/image8.svg"/><Relationship Id="rId10" Type="http://schemas.openxmlformats.org/officeDocument/2006/relationships/image" Target="../media/image12.svg"/><Relationship Id="rId4" Type="http://schemas.openxmlformats.org/officeDocument/2006/relationships/image" Target="../media/image7.png"/><Relationship Id="rId9" Type="http://schemas.openxmlformats.org/officeDocument/2006/relationships/image" Target="../media/image1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5.svg"/><Relationship Id="rId7" Type="http://schemas.openxmlformats.org/officeDocument/2006/relationships/image" Target="../media/image10.svg"/><Relationship Id="rId2" Type="http://schemas.openxmlformats.org/officeDocument/2006/relationships/image" Target="../media/image7.png"/><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14.sv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17.png"/><Relationship Id="rId1" Type="http://schemas.openxmlformats.org/officeDocument/2006/relationships/slideMaster" Target="../slideMasters/slideMaster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5.svg"/></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15.svg"/><Relationship Id="rId7"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Master" Target="../slideMasters/slideMaster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7.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14.svg"/><Relationship Id="rId4"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14.svg"/><Relationship Id="rId4" Type="http://schemas.openxmlformats.org/officeDocument/2006/relationships/image" Target="../media/image13.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14.svg"/><Relationship Id="rId4" Type="http://schemas.openxmlformats.org/officeDocument/2006/relationships/image" Target="../media/image13.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5.svg"/><Relationship Id="rId7" Type="http://schemas.openxmlformats.org/officeDocument/2006/relationships/image" Target="../media/image18.svg"/><Relationship Id="rId2" Type="http://schemas.openxmlformats.org/officeDocument/2006/relationships/image" Target="../media/image7.png"/><Relationship Id="rId1" Type="http://schemas.openxmlformats.org/officeDocument/2006/relationships/slideMaster" Target="../slideMasters/slideMaster2.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18.svg"/><Relationship Id="rId4" Type="http://schemas.openxmlformats.org/officeDocument/2006/relationships/image" Target="../media/image11.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14.svg"/><Relationship Id="rId4"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2.png"/><Relationship Id="rId1" Type="http://schemas.openxmlformats.org/officeDocument/2006/relationships/slideMaster" Target="../slideMasters/slideMaster3.xml"/><Relationship Id="rId5" Type="http://schemas.openxmlformats.org/officeDocument/2006/relationships/image" Target="../media/image24.png"/><Relationship Id="rId4" Type="http://schemas.openxmlformats.org/officeDocument/2006/relationships/image" Target="../media/image23.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2.png"/><Relationship Id="rId1" Type="http://schemas.openxmlformats.org/officeDocument/2006/relationships/slideMaster" Target="../slideMasters/slideMaster4.xml"/><Relationship Id="rId5" Type="http://schemas.openxmlformats.org/officeDocument/2006/relationships/image" Target="../media/image24.png"/><Relationship Id="rId4" Type="http://schemas.openxmlformats.org/officeDocument/2006/relationships/image" Target="../media/image23.pn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CA7D4-403B-4E2C-9B80-10A8823B95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61D2D8-2C18-4FC8-B9CB-42FDDD8CD7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27A98D-066C-48EC-B36A-45BC8650DB5C}"/>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5" name="Footer Placeholder 4">
            <a:extLst>
              <a:ext uri="{FF2B5EF4-FFF2-40B4-BE49-F238E27FC236}">
                <a16:creationId xmlns:a16="http://schemas.microsoft.com/office/drawing/2014/main" id="{FE54AC0F-E7EA-43F2-98C2-2F388B7369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5C0179-EEAC-4FA6-ABFB-31FD1249671C}"/>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2764605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0DA7E-1EAB-4BE9-8F97-84DBECC36F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68A291-08CC-4242-A74E-81F53B1DDC4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A41B30-0CE1-430A-88F2-4FF11EEE9CD7}"/>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5" name="Footer Placeholder 4">
            <a:extLst>
              <a:ext uri="{FF2B5EF4-FFF2-40B4-BE49-F238E27FC236}">
                <a16:creationId xmlns:a16="http://schemas.microsoft.com/office/drawing/2014/main" id="{E1359523-7F4F-4C3F-B7D6-52DEE2FA5A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5AA25-8151-4BBE-A62B-08C98FEEC93D}"/>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1399312727"/>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2CD22-5706-437D-AED1-B7BB405497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F26768-813D-43A5-AA99-E586E68CD8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4030BE-EBC5-4315-8F15-7AA73376F034}"/>
              </a:ext>
            </a:extLst>
          </p:cNvPr>
          <p:cNvSpPr>
            <a:spLocks noGrp="1"/>
          </p:cNvSpPr>
          <p:nvPr>
            <p:ph type="dt" sz="half" idx="10"/>
          </p:nvPr>
        </p:nvSpPr>
        <p:spPr/>
        <p:txBody>
          <a:bodyPr/>
          <a:lstStyle/>
          <a:p>
            <a:fld id="{6229980B-02E6-420A-BAE4-7504552E7F42}" type="datetimeFigureOut">
              <a:rPr lang="en-US" smtClean="0"/>
              <a:t>7/3/2019</a:t>
            </a:fld>
            <a:endParaRPr lang="en-US"/>
          </a:p>
        </p:txBody>
      </p:sp>
      <p:sp>
        <p:nvSpPr>
          <p:cNvPr id="5" name="Footer Placeholder 4">
            <a:extLst>
              <a:ext uri="{FF2B5EF4-FFF2-40B4-BE49-F238E27FC236}">
                <a16:creationId xmlns:a16="http://schemas.microsoft.com/office/drawing/2014/main" id="{DF0D5213-75CB-4DC9-BAA4-070AE0402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8F7BB1-15D7-4143-96B1-DFBE826A50C8}"/>
              </a:ext>
            </a:extLst>
          </p:cNvPr>
          <p:cNvSpPr>
            <a:spLocks noGrp="1"/>
          </p:cNvSpPr>
          <p:nvPr>
            <p:ph type="sldNum" sz="quarter" idx="12"/>
          </p:nvPr>
        </p:nvSpPr>
        <p:spPr/>
        <p:txBody>
          <a:bodyPr/>
          <a:lstStyle/>
          <a:p>
            <a:fld id="{EEF3D99D-3306-4DE5-88E2-A867B3E71296}" type="slidenum">
              <a:rPr lang="en-US" smtClean="0"/>
              <a:t>‹#›</a:t>
            </a:fld>
            <a:endParaRPr lang="en-US"/>
          </a:p>
        </p:txBody>
      </p:sp>
    </p:spTree>
    <p:extLst>
      <p:ext uri="{BB962C8B-B14F-4D97-AF65-F5344CB8AC3E}">
        <p14:creationId xmlns:p14="http://schemas.microsoft.com/office/powerpoint/2010/main" val="19315593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8EAAD-78C6-4F0C-A0D0-E47AD1FF9F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7EA7D5-397E-42FE-9C59-B5D8811DE6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A1AD90A-9E34-4B0B-87F8-6E24668669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78CBC3-6DA2-49AD-BF88-D3723DF40A0A}"/>
              </a:ext>
            </a:extLst>
          </p:cNvPr>
          <p:cNvSpPr>
            <a:spLocks noGrp="1"/>
          </p:cNvSpPr>
          <p:nvPr>
            <p:ph type="dt" sz="half" idx="10"/>
          </p:nvPr>
        </p:nvSpPr>
        <p:spPr/>
        <p:txBody>
          <a:bodyPr/>
          <a:lstStyle/>
          <a:p>
            <a:fld id="{6229980B-02E6-420A-BAE4-7504552E7F42}" type="datetimeFigureOut">
              <a:rPr lang="en-US" smtClean="0"/>
              <a:t>7/3/2019</a:t>
            </a:fld>
            <a:endParaRPr lang="en-US"/>
          </a:p>
        </p:txBody>
      </p:sp>
      <p:sp>
        <p:nvSpPr>
          <p:cNvPr id="6" name="Footer Placeholder 5">
            <a:extLst>
              <a:ext uri="{FF2B5EF4-FFF2-40B4-BE49-F238E27FC236}">
                <a16:creationId xmlns:a16="http://schemas.microsoft.com/office/drawing/2014/main" id="{9E46A73E-B92A-460C-9B7C-AE660DED9F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011FE7-71AE-489D-A4E7-F039076EBCED}"/>
              </a:ext>
            </a:extLst>
          </p:cNvPr>
          <p:cNvSpPr>
            <a:spLocks noGrp="1"/>
          </p:cNvSpPr>
          <p:nvPr>
            <p:ph type="sldNum" sz="quarter" idx="12"/>
          </p:nvPr>
        </p:nvSpPr>
        <p:spPr/>
        <p:txBody>
          <a:bodyPr/>
          <a:lstStyle/>
          <a:p>
            <a:fld id="{EEF3D99D-3306-4DE5-88E2-A867B3E71296}" type="slidenum">
              <a:rPr lang="en-US" smtClean="0"/>
              <a:t>‹#›</a:t>
            </a:fld>
            <a:endParaRPr lang="en-US"/>
          </a:p>
        </p:txBody>
      </p:sp>
    </p:spTree>
    <p:extLst>
      <p:ext uri="{BB962C8B-B14F-4D97-AF65-F5344CB8AC3E}">
        <p14:creationId xmlns:p14="http://schemas.microsoft.com/office/powerpoint/2010/main" val="2292188603"/>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White Background">
    <p:spTree>
      <p:nvGrpSpPr>
        <p:cNvPr id="1" name=""/>
        <p:cNvGrpSpPr/>
        <p:nvPr/>
      </p:nvGrpSpPr>
      <p:grpSpPr>
        <a:xfrm>
          <a:off x="0" y="0"/>
          <a:ext cx="0" cy="0"/>
          <a:chOff x="0" y="0"/>
          <a:chExt cx="0" cy="0"/>
        </a:xfrm>
      </p:grpSpPr>
      <p:sp>
        <p:nvSpPr>
          <p:cNvPr id="7" name="Title 2"/>
          <p:cNvSpPr>
            <a:spLocks noGrp="1"/>
          </p:cNvSpPr>
          <p:nvPr>
            <p:ph type="title"/>
          </p:nvPr>
        </p:nvSpPr>
        <p:spPr>
          <a:xfrm>
            <a:off x="538477" y="286381"/>
            <a:ext cx="11653523" cy="927940"/>
          </a:xfrm>
          <a:prstGeom prst="rect">
            <a:avLst/>
          </a:prstGeom>
        </p:spPr>
        <p:txBody>
          <a:bodyPr>
            <a:normAutofit/>
          </a:bodyPr>
          <a:lstStyle>
            <a:lvl1pPr algn="l">
              <a:defRPr sz="4800" b="0">
                <a:solidFill>
                  <a:srgbClr val="505050"/>
                </a:solidFill>
                <a:latin typeface="Segoe UI Light" panose="020B0502040204020203" pitchFamily="34" charset="0"/>
              </a:defRPr>
            </a:lvl1pPr>
          </a:lstStyle>
          <a:p>
            <a:r>
              <a:rPr lang="en-US"/>
              <a:t>Click to edit Master title style</a:t>
            </a:r>
          </a:p>
        </p:txBody>
      </p:sp>
      <p:sp>
        <p:nvSpPr>
          <p:cNvPr id="4" name="Footer Placeholder 2"/>
          <p:cNvSpPr>
            <a:spLocks noGrp="1"/>
          </p:cNvSpPr>
          <p:nvPr>
            <p:ph type="ftr" sz="quarter" idx="14"/>
          </p:nvPr>
        </p:nvSpPr>
        <p:spPr/>
        <p:txBody>
          <a:bodyPr/>
          <a:lstStyle>
            <a:lvl1pPr fontAlgn="base">
              <a:spcBef>
                <a:spcPct val="0"/>
              </a:spcBef>
              <a:spcAft>
                <a:spcPct val="0"/>
              </a:spcAft>
              <a:defRPr>
                <a:solidFill>
                  <a:srgbClr val="505050"/>
                </a:solidFill>
              </a:defRPr>
            </a:lvl1pPr>
          </a:lstStyle>
          <a:p>
            <a:pPr>
              <a:defRPr/>
            </a:pPr>
            <a:endParaRPr/>
          </a:p>
        </p:txBody>
      </p:sp>
      <p:sp>
        <p:nvSpPr>
          <p:cNvPr id="5" name="Slide Number Placeholder 3"/>
          <p:cNvSpPr>
            <a:spLocks noGrp="1"/>
          </p:cNvSpPr>
          <p:nvPr>
            <p:ph type="sldNum" sz="quarter" idx="15"/>
          </p:nvPr>
        </p:nvSpPr>
        <p:spPr/>
        <p:txBody>
          <a:bodyPr/>
          <a:lstStyle>
            <a:lvl1pPr>
              <a:defRPr/>
            </a:lvl1pPr>
          </a:lstStyle>
          <a:p>
            <a:endParaRPr lang="en-US"/>
          </a:p>
        </p:txBody>
      </p:sp>
    </p:spTree>
    <p:extLst>
      <p:ext uri="{BB962C8B-B14F-4D97-AF65-F5344CB8AC3E}">
        <p14:creationId xmlns:p14="http://schemas.microsoft.com/office/powerpoint/2010/main" val="416831375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AF90F0-CE59-4FF7-89FA-8E3D67094BD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A30DF17-D969-4A8B-AB83-11E6D27796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DA4FE6-A6D6-43C5-91F8-BD76B57FE087}"/>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5" name="Footer Placeholder 4">
            <a:extLst>
              <a:ext uri="{FF2B5EF4-FFF2-40B4-BE49-F238E27FC236}">
                <a16:creationId xmlns:a16="http://schemas.microsoft.com/office/drawing/2014/main" id="{30508D4D-DA29-4138-BC06-7E78F851ED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A07F75-4684-47AB-B6C1-327A9530D52B}"/>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33696673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a:t>Speaker name or subtitle</a:t>
            </a:r>
          </a:p>
        </p:txBody>
      </p:sp>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a:t>Event name or presentation title </a:t>
            </a:r>
          </a:p>
        </p:txBody>
      </p:sp>
      <p:grpSp>
        <p:nvGrpSpPr>
          <p:cNvPr id="13" name="Group 12">
            <a:extLst>
              <a:ext uri="{FF2B5EF4-FFF2-40B4-BE49-F238E27FC236}">
                <a16:creationId xmlns:a16="http://schemas.microsoft.com/office/drawing/2014/main" id="{5C67BE41-7986-462F-AC1B-939AF1CF94E7}"/>
              </a:ext>
            </a:extLst>
          </p:cNvPr>
          <p:cNvGrpSpPr/>
          <p:nvPr userDrawn="1"/>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3425649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9732320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7" name="Picture 6">
            <a:extLst>
              <a:ext uri="{FF2B5EF4-FFF2-40B4-BE49-F238E27FC236}">
                <a16:creationId xmlns:a16="http://schemas.microsoft.com/office/drawing/2014/main" id="{ED0A4477-3871-4DF2-9A11-758395CBB30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168682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Slide - 1">
    <p:bg>
      <p:bgPr>
        <a:solidFill>
          <a:schemeClr val="bg2"/>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279FFEB9-2BE6-4DB6-8DCA-DBA500633B6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pic>
        <p:nvPicPr>
          <p:cNvPr id="10" name="Graphic 9">
            <a:extLst>
              <a:ext uri="{FF2B5EF4-FFF2-40B4-BE49-F238E27FC236}">
                <a16:creationId xmlns:a16="http://schemas.microsoft.com/office/drawing/2014/main" id="{9E39216E-F59B-4BC9-B7CE-10A9447E205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430" y="0"/>
            <a:ext cx="12169140" cy="6858000"/>
          </a:xfrm>
          <a:prstGeom prst="rect">
            <a:avLst/>
          </a:prstGeom>
        </p:spPr>
      </p:pic>
      <p:sp>
        <p:nvSpPr>
          <p:cNvPr id="18" name="Rectangle 17">
            <a:extLst>
              <a:ext uri="{FF2B5EF4-FFF2-40B4-BE49-F238E27FC236}">
                <a16:creationId xmlns:a16="http://schemas.microsoft.com/office/drawing/2014/main" id="{00414B93-1C7A-463B-94D3-C75120E48B38}"/>
              </a:ext>
            </a:extLst>
          </p:cNvPr>
          <p:cNvSpPr/>
          <p:nvPr userDrawn="1"/>
        </p:nvSpPr>
        <p:spPr bwMode="auto">
          <a:xfrm>
            <a:off x="11430" y="1758462"/>
            <a:ext cx="12192000" cy="34465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hidden="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pic>
        <p:nvPicPr>
          <p:cNvPr id="7" name="Graphic 6">
            <a:extLst>
              <a:ext uri="{FF2B5EF4-FFF2-40B4-BE49-F238E27FC236}">
                <a16:creationId xmlns:a16="http://schemas.microsoft.com/office/drawing/2014/main" id="{0EDE7E98-2515-4CF5-A7F5-85F9915B5AC4}"/>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949183" y="3714094"/>
            <a:ext cx="2168764" cy="2317429"/>
          </a:xfrm>
          <a:prstGeom prst="rect">
            <a:avLst/>
          </a:prstGeom>
        </p:spPr>
      </p:pic>
      <p:sp>
        <p:nvSpPr>
          <p:cNvPr id="13" name="Title 1"/>
          <p:cNvSpPr>
            <a:spLocks noGrp="1"/>
          </p:cNvSpPr>
          <p:nvPr>
            <p:ph type="title" hasCustomPrompt="1"/>
          </p:nvPr>
        </p:nvSpPr>
        <p:spPr>
          <a:xfrm>
            <a:off x="543146" y="1925787"/>
            <a:ext cx="11062699"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6" y="3821145"/>
            <a:ext cx="9860611" cy="116586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pic>
        <p:nvPicPr>
          <p:cNvPr id="15" name="Graphic 14">
            <a:extLst>
              <a:ext uri="{FF2B5EF4-FFF2-40B4-BE49-F238E27FC236}">
                <a16:creationId xmlns:a16="http://schemas.microsoft.com/office/drawing/2014/main" id="{7419D4D3-1264-4226-98C4-F3F8AF090AD0}"/>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6858000" y="5497520"/>
            <a:ext cx="3213197" cy="389672"/>
          </a:xfrm>
          <a:prstGeom prst="rect">
            <a:avLst/>
          </a:prstGeom>
        </p:spPr>
      </p:pic>
    </p:spTree>
    <p:extLst>
      <p:ext uri="{BB962C8B-B14F-4D97-AF65-F5344CB8AC3E}">
        <p14:creationId xmlns:p14="http://schemas.microsoft.com/office/powerpoint/2010/main" val="10355500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1089542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3F8A6C2C-5B06-40D9-A918-8F0304E8B4DB}"/>
              </a:ext>
            </a:extLst>
          </p:cNvPr>
          <p:cNvGrpSpPr/>
          <p:nvPr userDrawn="1"/>
        </p:nvGrpSpPr>
        <p:grpSpPr>
          <a:xfrm>
            <a:off x="8748345" y="5922334"/>
            <a:ext cx="3378393" cy="899665"/>
            <a:chOff x="8748345" y="5922334"/>
            <a:chExt cx="3378393" cy="899665"/>
          </a:xfrm>
        </p:grpSpPr>
        <p:pic>
          <p:nvPicPr>
            <p:cNvPr id="7" name="Graphic 6">
              <a:extLst>
                <a:ext uri="{FF2B5EF4-FFF2-40B4-BE49-F238E27FC236}">
                  <a16:creationId xmlns:a16="http://schemas.microsoft.com/office/drawing/2014/main" id="{FB5C1E37-7655-4446-9EBC-E01AE514F3F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8" name="Graphic 7">
              <a:extLst>
                <a:ext uri="{FF2B5EF4-FFF2-40B4-BE49-F238E27FC236}">
                  <a16:creationId xmlns:a16="http://schemas.microsoft.com/office/drawing/2014/main" id="{2F54BCBA-F990-40A0-A9AC-91C9518E84E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35356375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822082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E0A57BE-82BA-4DCD-B0B6-AC816A5C5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a:solidFill>
                    <a:schemeClr val="tx2">
                      <a:alpha val="49000"/>
                    </a:schemeClr>
                  </a:solidFill>
                </a:rPr>
                <a:t>.NET</a:t>
              </a:r>
            </a:p>
          </p:txBody>
        </p:sp>
      </p:grpSp>
      <p:grpSp>
        <p:nvGrpSpPr>
          <p:cNvPr id="11" name="Group 10">
            <a:extLst>
              <a:ext uri="{FF2B5EF4-FFF2-40B4-BE49-F238E27FC236}">
                <a16:creationId xmlns:a16="http://schemas.microsoft.com/office/drawing/2014/main" id="{1D467257-5022-4D1F-B0B2-9C7A91288EE4}"/>
              </a:ext>
            </a:extLst>
          </p:cNvPr>
          <p:cNvGrpSpPr/>
          <p:nvPr userDrawn="1"/>
        </p:nvGrpSpPr>
        <p:grpSpPr>
          <a:xfrm>
            <a:off x="8748345" y="5922334"/>
            <a:ext cx="3378393" cy="899665"/>
            <a:chOff x="8748345" y="5922334"/>
            <a:chExt cx="3378393" cy="899665"/>
          </a:xfrm>
        </p:grpSpPr>
        <p:pic>
          <p:nvPicPr>
            <p:cNvPr id="12" name="Graphic 11">
              <a:extLst>
                <a:ext uri="{FF2B5EF4-FFF2-40B4-BE49-F238E27FC236}">
                  <a16:creationId xmlns:a16="http://schemas.microsoft.com/office/drawing/2014/main" id="{100EE183-EAAD-43DD-9F1B-6BE5EB5F2F09}"/>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1284787" y="5922334"/>
              <a:ext cx="841951" cy="899665"/>
            </a:xfrm>
            <a:prstGeom prst="rect">
              <a:avLst/>
            </a:prstGeom>
          </p:spPr>
        </p:pic>
        <p:pic>
          <p:nvPicPr>
            <p:cNvPr id="13" name="Graphic 12">
              <a:extLst>
                <a:ext uri="{FF2B5EF4-FFF2-40B4-BE49-F238E27FC236}">
                  <a16:creationId xmlns:a16="http://schemas.microsoft.com/office/drawing/2014/main" id="{61179E32-2390-48A8-BF0B-A73B1A50C2ED}"/>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18099599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0ED2A-D9B6-4173-8A3C-36D82CD3DA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3CF52E-C655-40D7-86CD-F0919E6BAE9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E57640-8196-4ECB-A5FC-6FE64D7DB5C2}"/>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5" name="Footer Placeholder 4">
            <a:extLst>
              <a:ext uri="{FF2B5EF4-FFF2-40B4-BE49-F238E27FC236}">
                <a16:creationId xmlns:a16="http://schemas.microsoft.com/office/drawing/2014/main" id="{F6784572-B714-44DD-928C-161F5A6557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4BC9B9-D605-4150-AA0B-43EBF9D5191E}"/>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19363428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a:solidFill>
                    <a:schemeClr val="tx2">
                      <a:alpha val="49000"/>
                    </a:schemeClr>
                  </a:solidFill>
                </a:rPr>
                <a:t>.NET</a:t>
              </a:r>
            </a:p>
          </p:txBody>
        </p:sp>
      </p:grpSp>
      <p:pic>
        <p:nvPicPr>
          <p:cNvPr id="3" name="Graphic 2">
            <a:extLst>
              <a:ext uri="{FF2B5EF4-FFF2-40B4-BE49-F238E27FC236}">
                <a16:creationId xmlns:a16="http://schemas.microsoft.com/office/drawing/2014/main" id="{01202919-2AB2-4208-B4CC-1AAF68D6BF3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430" y="0"/>
            <a:ext cx="12169140" cy="6858000"/>
          </a:xfrm>
          <a:prstGeom prst="rect">
            <a:avLst/>
          </a:prstGeom>
        </p:spPr>
      </p:pic>
      <p:grpSp>
        <p:nvGrpSpPr>
          <p:cNvPr id="10" name="Group 9">
            <a:extLst>
              <a:ext uri="{FF2B5EF4-FFF2-40B4-BE49-F238E27FC236}">
                <a16:creationId xmlns:a16="http://schemas.microsoft.com/office/drawing/2014/main" id="{B9AD06D6-106C-48C4-943A-D2AFED171FBC}"/>
              </a:ext>
            </a:extLst>
          </p:cNvPr>
          <p:cNvGrpSpPr/>
          <p:nvPr userDrawn="1"/>
        </p:nvGrpSpPr>
        <p:grpSpPr>
          <a:xfrm>
            <a:off x="8748345" y="5922334"/>
            <a:ext cx="3378393" cy="899665"/>
            <a:chOff x="8748345" y="5922334"/>
            <a:chExt cx="3378393" cy="899665"/>
          </a:xfrm>
        </p:grpSpPr>
        <p:pic>
          <p:nvPicPr>
            <p:cNvPr id="11" name="Graphic 10">
              <a:extLst>
                <a:ext uri="{FF2B5EF4-FFF2-40B4-BE49-F238E27FC236}">
                  <a16:creationId xmlns:a16="http://schemas.microsoft.com/office/drawing/2014/main" id="{E39DB406-299D-4968-BFC9-8479320EA0FC}"/>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1284787" y="5922334"/>
              <a:ext cx="841951" cy="899665"/>
            </a:xfrm>
            <a:prstGeom prst="rect">
              <a:avLst/>
            </a:prstGeom>
          </p:spPr>
        </p:pic>
        <p:pic>
          <p:nvPicPr>
            <p:cNvPr id="12" name="Graphic 11">
              <a:extLst>
                <a:ext uri="{FF2B5EF4-FFF2-40B4-BE49-F238E27FC236}">
                  <a16:creationId xmlns:a16="http://schemas.microsoft.com/office/drawing/2014/main" id="{9020996D-F71B-4312-BFAE-07E65110E99D}"/>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17462114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ection Title Plain">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44B1990-E922-475D-BDA2-9E23A047A1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tx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009404"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a:ln>
                  <a:noFill/>
                </a:ln>
                <a:solidFill>
                  <a:srgbClr val="F2F2F2">
                    <a:alpha val="49000"/>
                  </a:srgbClr>
                </a:solidFill>
                <a:effectLst/>
                <a:uLnTx/>
                <a:uFillTx/>
              </a:rPr>
              <a:t>.NET</a:t>
            </a:r>
          </a:p>
        </p:txBody>
      </p:sp>
      <p:grpSp>
        <p:nvGrpSpPr>
          <p:cNvPr id="6" name="Group 5">
            <a:extLst>
              <a:ext uri="{FF2B5EF4-FFF2-40B4-BE49-F238E27FC236}">
                <a16:creationId xmlns:a16="http://schemas.microsoft.com/office/drawing/2014/main" id="{6950C65B-AB13-425C-AFDF-B08BBA7C2EBF}"/>
              </a:ext>
            </a:extLst>
          </p:cNvPr>
          <p:cNvGrpSpPr/>
          <p:nvPr userDrawn="1"/>
        </p:nvGrpSpPr>
        <p:grpSpPr>
          <a:xfrm>
            <a:off x="8748345" y="5922334"/>
            <a:ext cx="3378393" cy="899665"/>
            <a:chOff x="8748345" y="5922334"/>
            <a:chExt cx="3378393" cy="899665"/>
          </a:xfrm>
        </p:grpSpPr>
        <p:pic>
          <p:nvPicPr>
            <p:cNvPr id="7" name="Graphic 6">
              <a:extLst>
                <a:ext uri="{FF2B5EF4-FFF2-40B4-BE49-F238E27FC236}">
                  <a16:creationId xmlns:a16="http://schemas.microsoft.com/office/drawing/2014/main" id="{52D4ADF9-6D79-44BD-B222-1A57417D815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1284787" y="5922334"/>
              <a:ext cx="841951" cy="899665"/>
            </a:xfrm>
            <a:prstGeom prst="rect">
              <a:avLst/>
            </a:prstGeom>
          </p:spPr>
        </p:pic>
        <p:pic>
          <p:nvPicPr>
            <p:cNvPr id="8" name="Graphic 7">
              <a:extLst>
                <a:ext uri="{FF2B5EF4-FFF2-40B4-BE49-F238E27FC236}">
                  <a16:creationId xmlns:a16="http://schemas.microsoft.com/office/drawing/2014/main" id="{F1AE039C-CBC2-474F-BD4C-C8A097EEDE17}"/>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34036078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Group 3">
            <a:extLst>
              <a:ext uri="{FF2B5EF4-FFF2-40B4-BE49-F238E27FC236}">
                <a16:creationId xmlns:a16="http://schemas.microsoft.com/office/drawing/2014/main" id="{CDE476F8-3202-455E-A5A9-12A7BD05A45E}"/>
              </a:ext>
            </a:extLst>
          </p:cNvPr>
          <p:cNvGrpSpPr/>
          <p:nvPr userDrawn="1"/>
        </p:nvGrpSpPr>
        <p:grpSpPr>
          <a:xfrm>
            <a:off x="8748345" y="5922334"/>
            <a:ext cx="3378393" cy="899665"/>
            <a:chOff x="8748345" y="5922334"/>
            <a:chExt cx="3378393" cy="899665"/>
          </a:xfrm>
        </p:grpSpPr>
        <p:pic>
          <p:nvPicPr>
            <p:cNvPr id="5" name="Graphic 4">
              <a:extLst>
                <a:ext uri="{FF2B5EF4-FFF2-40B4-BE49-F238E27FC236}">
                  <a16:creationId xmlns:a16="http://schemas.microsoft.com/office/drawing/2014/main" id="{E253B176-78F6-4B3B-BFA1-2D5A8310F4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7" name="Graphic 6">
              <a:extLst>
                <a:ext uri="{FF2B5EF4-FFF2-40B4-BE49-F238E27FC236}">
                  <a16:creationId xmlns:a16="http://schemas.microsoft.com/office/drawing/2014/main" id="{360A974D-3BFC-4EF7-9851-AC064B247D0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105418382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lumn Content Ti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Text Placeholder 3"/>
          <p:cNvSpPr>
            <a:spLocks noGrp="1"/>
          </p:cNvSpPr>
          <p:nvPr>
            <p:ph type="body" sz="quarter" idx="10"/>
          </p:nvPr>
        </p:nvSpPr>
        <p:spPr>
          <a:xfrm>
            <a:off x="178135" y="2082614"/>
            <a:ext cx="3927804" cy="3586208"/>
          </a:xfrm>
          <a:solidFill>
            <a:schemeClr val="accent2"/>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4158259" y="2082614"/>
            <a:ext cx="3927804" cy="3586208"/>
          </a:xfrm>
          <a:solidFill>
            <a:schemeClr val="accent3"/>
          </a:solidFill>
          <a:ln>
            <a:noFill/>
          </a:ln>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2"/>
          </p:nvPr>
        </p:nvSpPr>
        <p:spPr>
          <a:xfrm>
            <a:off x="8138382" y="2082614"/>
            <a:ext cx="3875483" cy="3586208"/>
          </a:xfrm>
          <a:solidFill>
            <a:schemeClr val="accent1"/>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93C1D21A-13FA-4921-8587-2676E9000AD2}"/>
              </a:ext>
            </a:extLst>
          </p:cNvPr>
          <p:cNvGrpSpPr/>
          <p:nvPr userDrawn="1"/>
        </p:nvGrpSpPr>
        <p:grpSpPr>
          <a:xfrm>
            <a:off x="8748345" y="5922334"/>
            <a:ext cx="3378393" cy="899665"/>
            <a:chOff x="8748345" y="5922334"/>
            <a:chExt cx="3378393" cy="899665"/>
          </a:xfrm>
        </p:grpSpPr>
        <p:pic>
          <p:nvPicPr>
            <p:cNvPr id="9" name="Graphic 8">
              <a:extLst>
                <a:ext uri="{FF2B5EF4-FFF2-40B4-BE49-F238E27FC236}">
                  <a16:creationId xmlns:a16="http://schemas.microsoft.com/office/drawing/2014/main" id="{1B6611E8-3581-489B-99BB-A28D1070497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10" name="Graphic 9">
              <a:extLst>
                <a:ext uri="{FF2B5EF4-FFF2-40B4-BE49-F238E27FC236}">
                  <a16:creationId xmlns:a16="http://schemas.microsoft.com/office/drawing/2014/main" id="{863807A5-741F-4EF9-ADF0-D6CF1F16FCF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304771553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Sam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a:gradFill>
                  <a:gsLst>
                    <a:gs pos="2917">
                      <a:schemeClr val="tx1"/>
                    </a:gs>
                    <a:gs pos="30000">
                      <a:schemeClr val="tx1"/>
                    </a:gs>
                  </a:gsLst>
                  <a:lin ang="5400000" scaled="0"/>
                </a:gradFill>
                <a:latin typeface="Consolas" panose="020B0609020204030204" pitchFamily="49" charset="0"/>
              </a:rPr>
              <a:t>Code Sample</a:t>
            </a:r>
          </a:p>
        </p:txBody>
      </p:sp>
      <p:grpSp>
        <p:nvGrpSpPr>
          <p:cNvPr id="4" name="Group 3">
            <a:extLst>
              <a:ext uri="{FF2B5EF4-FFF2-40B4-BE49-F238E27FC236}">
                <a16:creationId xmlns:a16="http://schemas.microsoft.com/office/drawing/2014/main" id="{BE68560B-FABA-46FC-9E46-CDAB6A110710}"/>
              </a:ext>
            </a:extLst>
          </p:cNvPr>
          <p:cNvGrpSpPr/>
          <p:nvPr userDrawn="1"/>
        </p:nvGrpSpPr>
        <p:grpSpPr>
          <a:xfrm>
            <a:off x="8748345" y="5922334"/>
            <a:ext cx="3378393" cy="899665"/>
            <a:chOff x="8748345" y="5922334"/>
            <a:chExt cx="3378393" cy="899665"/>
          </a:xfrm>
        </p:grpSpPr>
        <p:pic>
          <p:nvPicPr>
            <p:cNvPr id="5" name="Graphic 4">
              <a:extLst>
                <a:ext uri="{FF2B5EF4-FFF2-40B4-BE49-F238E27FC236}">
                  <a16:creationId xmlns:a16="http://schemas.microsoft.com/office/drawing/2014/main" id="{E1FEB46C-624E-4AAB-9EB9-FCE899FE263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6" name="Graphic 5">
              <a:extLst>
                <a:ext uri="{FF2B5EF4-FFF2-40B4-BE49-F238E27FC236}">
                  <a16:creationId xmlns:a16="http://schemas.microsoft.com/office/drawing/2014/main" id="{2CA957AC-BF71-4947-B985-BA3A07E7D5D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297370263"/>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Announcement">
    <p:bg>
      <p:bgPr>
        <a:solidFill>
          <a:schemeClr val="tx2"/>
        </a:solidFill>
        <a:effectLst/>
      </p:bgPr>
    </p:bg>
    <p:spTree>
      <p:nvGrpSpPr>
        <p:cNvPr id="1" name=""/>
        <p:cNvGrpSpPr/>
        <p:nvPr/>
      </p:nvGrpSpPr>
      <p:grpSpPr>
        <a:xfrm>
          <a:off x="0" y="0"/>
          <a:ext cx="0" cy="0"/>
          <a:chOff x="0" y="0"/>
          <a:chExt cx="0" cy="0"/>
        </a:xfrm>
      </p:grpSpPr>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 name="Graphic 1">
            <a:extLst>
              <a:ext uri="{FF2B5EF4-FFF2-40B4-BE49-F238E27FC236}">
                <a16:creationId xmlns:a16="http://schemas.microsoft.com/office/drawing/2014/main" id="{BB4BD62E-DE50-443B-986C-2AABE50DB8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grpSp>
        <p:nvGrpSpPr>
          <p:cNvPr id="10" name="Group 9">
            <a:extLst>
              <a:ext uri="{FF2B5EF4-FFF2-40B4-BE49-F238E27FC236}">
                <a16:creationId xmlns:a16="http://schemas.microsoft.com/office/drawing/2014/main" id="{8BD419A9-3976-4DF8-9145-60230B9FFB3C}"/>
              </a:ext>
            </a:extLst>
          </p:cNvPr>
          <p:cNvGrpSpPr/>
          <p:nvPr userDrawn="1"/>
        </p:nvGrpSpPr>
        <p:grpSpPr>
          <a:xfrm>
            <a:off x="8748345" y="5922334"/>
            <a:ext cx="3378393" cy="899665"/>
            <a:chOff x="8748345" y="5922334"/>
            <a:chExt cx="3378393" cy="899665"/>
          </a:xfrm>
        </p:grpSpPr>
        <p:pic>
          <p:nvPicPr>
            <p:cNvPr id="11" name="Graphic 10">
              <a:extLst>
                <a:ext uri="{FF2B5EF4-FFF2-40B4-BE49-F238E27FC236}">
                  <a16:creationId xmlns:a16="http://schemas.microsoft.com/office/drawing/2014/main" id="{141958B7-CE9C-4B67-A849-E0B8FF21C0CF}"/>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284787" y="5922334"/>
              <a:ext cx="841951" cy="899665"/>
            </a:xfrm>
            <a:prstGeom prst="rect">
              <a:avLst/>
            </a:prstGeom>
          </p:spPr>
        </p:pic>
        <p:pic>
          <p:nvPicPr>
            <p:cNvPr id="12" name="Graphic 11">
              <a:extLst>
                <a:ext uri="{FF2B5EF4-FFF2-40B4-BE49-F238E27FC236}">
                  <a16:creationId xmlns:a16="http://schemas.microsoft.com/office/drawing/2014/main" id="{D8E01EE3-1E92-417E-AC90-C15DFEF61D43}"/>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37974659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BACD64E-7B30-4BDF-ABF7-F803B1083F61}"/>
              </a:ext>
            </a:extLst>
          </p:cNvPr>
          <p:cNvGrpSpPr/>
          <p:nvPr userDrawn="1"/>
        </p:nvGrpSpPr>
        <p:grpSpPr>
          <a:xfrm>
            <a:off x="8748345" y="5922334"/>
            <a:ext cx="3378393" cy="899665"/>
            <a:chOff x="8748345" y="5922334"/>
            <a:chExt cx="3378393" cy="899665"/>
          </a:xfrm>
        </p:grpSpPr>
        <p:pic>
          <p:nvPicPr>
            <p:cNvPr id="3" name="Graphic 2">
              <a:extLst>
                <a:ext uri="{FF2B5EF4-FFF2-40B4-BE49-F238E27FC236}">
                  <a16:creationId xmlns:a16="http://schemas.microsoft.com/office/drawing/2014/main" id="{95DFAE61-01F8-4FDA-AD83-AEB7CFE0EAA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4" name="Graphic 3">
              <a:extLst>
                <a:ext uri="{FF2B5EF4-FFF2-40B4-BE49-F238E27FC236}">
                  <a16:creationId xmlns:a16="http://schemas.microsoft.com/office/drawing/2014/main" id="{9DC82A8E-25BA-42E9-A135-BF4F0C9994F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278970853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92C0DE0-809E-480D-A302-52199EA4E01D}"/>
              </a:ext>
            </a:extLst>
          </p:cNvPr>
          <p:cNvGrpSpPr/>
          <p:nvPr userDrawn="1"/>
        </p:nvGrpSpPr>
        <p:grpSpPr>
          <a:xfrm>
            <a:off x="8748345" y="5922334"/>
            <a:ext cx="3378393" cy="899665"/>
            <a:chOff x="8748345" y="5922334"/>
            <a:chExt cx="3378393" cy="899665"/>
          </a:xfrm>
        </p:grpSpPr>
        <p:pic>
          <p:nvPicPr>
            <p:cNvPr id="3" name="Graphic 2">
              <a:extLst>
                <a:ext uri="{FF2B5EF4-FFF2-40B4-BE49-F238E27FC236}">
                  <a16:creationId xmlns:a16="http://schemas.microsoft.com/office/drawing/2014/main" id="{8F8F7AFC-92D9-46BF-8A25-AD8402D00C3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4" name="Graphic 3">
              <a:extLst>
                <a:ext uri="{FF2B5EF4-FFF2-40B4-BE49-F238E27FC236}">
                  <a16:creationId xmlns:a16="http://schemas.microsoft.com/office/drawing/2014/main" id="{0C0E3486-C341-499D-90C0-6A68CEE94F0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370728872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1978170"/>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337243"/>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977942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78761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FD703-F610-40BA-972C-F63335DB13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04A9D6-E54B-435E-9CC3-3E0B7C66AF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E998DB0-374F-438F-B234-21A36F2B1018}"/>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5" name="Footer Placeholder 4">
            <a:extLst>
              <a:ext uri="{FF2B5EF4-FFF2-40B4-BE49-F238E27FC236}">
                <a16:creationId xmlns:a16="http://schemas.microsoft.com/office/drawing/2014/main" id="{566D7CE7-1E56-4F53-90CA-EB3341F484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BBF684-5C98-42E7-BC77-86B6E4DF2983}"/>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310106767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Section Title 2">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A8E8A28C-CBDE-4C67-825F-C47808C9BDD6}"/>
              </a:ext>
            </a:extLst>
          </p:cNvPr>
          <p:cNvGrpSpPr/>
          <p:nvPr userDrawn="1"/>
        </p:nvGrpSpPr>
        <p:grpSpPr>
          <a:xfrm>
            <a:off x="6194603" y="0"/>
            <a:ext cx="5997398" cy="6858001"/>
            <a:chOff x="6194603" y="0"/>
            <a:chExt cx="5997398" cy="6858001"/>
          </a:xfrm>
        </p:grpSpPr>
        <p:pic>
          <p:nvPicPr>
            <p:cNvPr id="36" name="Picture 35">
              <a:extLst>
                <a:ext uri="{FF2B5EF4-FFF2-40B4-BE49-F238E27FC236}">
                  <a16:creationId xmlns:a16="http://schemas.microsoft.com/office/drawing/2014/main" id="{E6ED7E4A-DB81-4ED7-82E1-34B79F3FF4A1}"/>
                </a:ext>
              </a:extLst>
            </p:cNvPr>
            <p:cNvPicPr>
              <a:picLocks noChangeAspect="1"/>
            </p:cNvPicPr>
            <p:nvPr userDrawn="1"/>
          </p:nvPicPr>
          <p:blipFill rotWithShape="1">
            <a:blip r:embed="rId2"/>
            <a:srcRect r="28458" b="6473"/>
            <a:stretch/>
          </p:blipFill>
          <p:spPr>
            <a:xfrm>
              <a:off x="8501387" y="1460680"/>
              <a:ext cx="3690614" cy="5397320"/>
            </a:xfrm>
            <a:prstGeom prst="rect">
              <a:avLst/>
            </a:prstGeom>
          </p:spPr>
        </p:pic>
        <p:pic>
          <p:nvPicPr>
            <p:cNvPr id="37" name="Picture 36">
              <a:extLst>
                <a:ext uri="{FF2B5EF4-FFF2-40B4-BE49-F238E27FC236}">
                  <a16:creationId xmlns:a16="http://schemas.microsoft.com/office/drawing/2014/main" id="{11E4BCF2-710C-4869-A4C5-C1345D5F2E6F}"/>
                </a:ext>
              </a:extLst>
            </p:cNvPr>
            <p:cNvPicPr>
              <a:picLocks noChangeAspect="1"/>
            </p:cNvPicPr>
            <p:nvPr userDrawn="1"/>
          </p:nvPicPr>
          <p:blipFill rotWithShape="1">
            <a:blip r:embed="rId3"/>
            <a:srcRect t="21645"/>
            <a:stretch/>
          </p:blipFill>
          <p:spPr>
            <a:xfrm>
              <a:off x="7548652" y="0"/>
              <a:ext cx="1179576" cy="1076231"/>
            </a:xfrm>
            <a:prstGeom prst="rect">
              <a:avLst/>
            </a:prstGeom>
          </p:spPr>
        </p:pic>
        <p:pic>
          <p:nvPicPr>
            <p:cNvPr id="38" name="Picture 37">
              <a:extLst>
                <a:ext uri="{FF2B5EF4-FFF2-40B4-BE49-F238E27FC236}">
                  <a16:creationId xmlns:a16="http://schemas.microsoft.com/office/drawing/2014/main" id="{7B7B7A20-BA31-44FA-9F1C-298649B34CF8}"/>
                </a:ext>
              </a:extLst>
            </p:cNvPr>
            <p:cNvPicPr>
              <a:picLocks noChangeAspect="1"/>
            </p:cNvPicPr>
            <p:nvPr userDrawn="1"/>
          </p:nvPicPr>
          <p:blipFill rotWithShape="1">
            <a:blip r:embed="rId3"/>
            <a:srcRect b="30060"/>
            <a:stretch/>
          </p:blipFill>
          <p:spPr>
            <a:xfrm>
              <a:off x="6194603" y="5897361"/>
              <a:ext cx="1179576" cy="960640"/>
            </a:xfrm>
            <a:prstGeom prst="rect">
              <a:avLst/>
            </a:prstGeom>
          </p:spPr>
        </p:pic>
      </p:grpSp>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37064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82195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7682A-57F0-4438-AAED-EA747FFE6D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362DFA-4FE2-476E-90E1-6EFE83D88B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EFC9D0-531A-4912-AF13-D4E661D24B7F}"/>
              </a:ext>
            </a:extLst>
          </p:cNvPr>
          <p:cNvSpPr>
            <a:spLocks noGrp="1"/>
          </p:cNvSpPr>
          <p:nvPr>
            <p:ph type="dt" sz="half" idx="10"/>
          </p:nvPr>
        </p:nvSpPr>
        <p:spPr/>
        <p:txBody>
          <a:bodyPr/>
          <a:lstStyle/>
          <a:p>
            <a:fld id="{6229980B-02E6-420A-BAE4-7504552E7F42}" type="datetimeFigureOut">
              <a:rPr lang="en-US" smtClean="0"/>
              <a:t>7/3/2019</a:t>
            </a:fld>
            <a:endParaRPr lang="en-US"/>
          </a:p>
        </p:txBody>
      </p:sp>
      <p:sp>
        <p:nvSpPr>
          <p:cNvPr id="5" name="Footer Placeholder 4">
            <a:extLst>
              <a:ext uri="{FF2B5EF4-FFF2-40B4-BE49-F238E27FC236}">
                <a16:creationId xmlns:a16="http://schemas.microsoft.com/office/drawing/2014/main" id="{5059A835-1BE4-4750-AFEA-A9B3A6BD9C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C950E0-290F-4AF4-A485-632F1D690D6E}"/>
              </a:ext>
            </a:extLst>
          </p:cNvPr>
          <p:cNvSpPr>
            <a:spLocks noGrp="1"/>
          </p:cNvSpPr>
          <p:nvPr>
            <p:ph type="sldNum" sz="quarter" idx="12"/>
          </p:nvPr>
        </p:nvSpPr>
        <p:spPr/>
        <p:txBody>
          <a:bodyPr/>
          <a:lstStyle/>
          <a:p>
            <a:fld id="{EEF3D99D-3306-4DE5-88E2-A867B3E71296}" type="slidenum">
              <a:rPr lang="en-US" smtClean="0"/>
              <a:t>‹#›</a:t>
            </a:fld>
            <a:endParaRPr lang="en-US"/>
          </a:p>
        </p:txBody>
      </p:sp>
    </p:spTree>
    <p:extLst>
      <p:ext uri="{BB962C8B-B14F-4D97-AF65-F5344CB8AC3E}">
        <p14:creationId xmlns:p14="http://schemas.microsoft.com/office/powerpoint/2010/main" val="304469006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085406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AEB"/>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1A79512-5207-4C2D-93CE-D43C0082D2A3}"/>
              </a:ext>
            </a:extLst>
          </p:cNvPr>
          <p:cNvPicPr>
            <a:picLocks noChangeAspect="1"/>
          </p:cNvPicPr>
          <p:nvPr userDrawn="1"/>
        </p:nvPicPr>
        <p:blipFill rotWithShape="1">
          <a:blip r:embed="rId2"/>
          <a:srcRect l="32564"/>
          <a:stretch/>
        </p:blipFill>
        <p:spPr>
          <a:xfrm>
            <a:off x="3970116" y="0"/>
            <a:ext cx="8221884" cy="6857999"/>
          </a:xfrm>
          <a:prstGeom prst="rect">
            <a:avLst/>
          </a:prstGeom>
        </p:spPr>
      </p:pic>
      <p:pic>
        <p:nvPicPr>
          <p:cNvPr id="4" name="MS logo gray - EMF" descr="Microsoft logo, gray text version">
            <a:extLst>
              <a:ext uri="{FF2B5EF4-FFF2-40B4-BE49-F238E27FC236}">
                <a16:creationId xmlns:a16="http://schemas.microsoft.com/office/drawing/2014/main" id="{F0E3C08C-B20E-414D-AD23-CC662C2C5841}"/>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grpSp>
        <p:nvGrpSpPr>
          <p:cNvPr id="12" name="Group 11">
            <a:extLst>
              <a:ext uri="{FF2B5EF4-FFF2-40B4-BE49-F238E27FC236}">
                <a16:creationId xmlns:a16="http://schemas.microsoft.com/office/drawing/2014/main" id="{0AA4886A-CD55-4F6D-9D29-E9122B020C8B}"/>
              </a:ext>
            </a:extLst>
          </p:cNvPr>
          <p:cNvGrpSpPr/>
          <p:nvPr userDrawn="1"/>
        </p:nvGrpSpPr>
        <p:grpSpPr>
          <a:xfrm>
            <a:off x="576600" y="2002419"/>
            <a:ext cx="4170025" cy="2301387"/>
            <a:chOff x="576600" y="2002419"/>
            <a:chExt cx="4170025" cy="2301387"/>
          </a:xfrm>
        </p:grpSpPr>
        <p:pic>
          <p:nvPicPr>
            <p:cNvPr id="3" name="Picture 2" descr="A close up of a logo&#10;&#10;Description automatically generated">
              <a:extLst>
                <a:ext uri="{FF2B5EF4-FFF2-40B4-BE49-F238E27FC236}">
                  <a16:creationId xmlns:a16="http://schemas.microsoft.com/office/drawing/2014/main" id="{88B1501B-B3B4-4848-B7C2-263C99292DD2}"/>
                </a:ext>
              </a:extLst>
            </p:cNvPr>
            <p:cNvPicPr>
              <a:picLocks noChangeAspect="1"/>
            </p:cNvPicPr>
            <p:nvPr userDrawn="1"/>
          </p:nvPicPr>
          <p:blipFill>
            <a:blip r:embed="rId4"/>
            <a:stretch>
              <a:fillRect/>
            </a:stretch>
          </p:blipFill>
          <p:spPr>
            <a:xfrm>
              <a:off x="584201" y="2002419"/>
              <a:ext cx="3172944" cy="1426579"/>
            </a:xfrm>
            <a:prstGeom prst="rect">
              <a:avLst/>
            </a:prstGeom>
          </p:spPr>
        </p:pic>
        <p:pic>
          <p:nvPicPr>
            <p:cNvPr id="7" name="Picture 6">
              <a:extLst>
                <a:ext uri="{FF2B5EF4-FFF2-40B4-BE49-F238E27FC236}">
                  <a16:creationId xmlns:a16="http://schemas.microsoft.com/office/drawing/2014/main" id="{7A0C8DF6-81D8-4842-A0DF-8FE8AA8464E1}"/>
                </a:ext>
              </a:extLst>
            </p:cNvPr>
            <p:cNvPicPr>
              <a:picLocks noChangeAspect="1"/>
            </p:cNvPicPr>
            <p:nvPr userDrawn="1"/>
          </p:nvPicPr>
          <p:blipFill>
            <a:blip r:embed="rId5"/>
            <a:stretch>
              <a:fillRect/>
            </a:stretch>
          </p:blipFill>
          <p:spPr>
            <a:xfrm>
              <a:off x="576600" y="3962400"/>
              <a:ext cx="4170025" cy="341406"/>
            </a:xfrm>
            <a:prstGeom prst="rect">
              <a:avLst/>
            </a:prstGeom>
          </p:spPr>
        </p:pic>
      </p:grpSp>
    </p:spTree>
    <p:extLst>
      <p:ext uri="{BB962C8B-B14F-4D97-AF65-F5344CB8AC3E}">
        <p14:creationId xmlns:p14="http://schemas.microsoft.com/office/powerpoint/2010/main" val="15634438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a:t>Speaker name or subtitle</a:t>
            </a:r>
          </a:p>
        </p:txBody>
      </p:sp>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a:t>Event name or presentation title </a:t>
            </a:r>
          </a:p>
        </p:txBody>
      </p:sp>
      <p:grpSp>
        <p:nvGrpSpPr>
          <p:cNvPr id="13" name="Group 12">
            <a:extLst>
              <a:ext uri="{FF2B5EF4-FFF2-40B4-BE49-F238E27FC236}">
                <a16:creationId xmlns:a16="http://schemas.microsoft.com/office/drawing/2014/main" id="{5C67BE41-7986-462F-AC1B-939AF1CF94E7}"/>
              </a:ext>
            </a:extLst>
          </p:cNvPr>
          <p:cNvGrpSpPr/>
          <p:nvPr userDrawn="1"/>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6960755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778818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424174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868006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304994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33DF1-699F-4D6F-8777-962459FA64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E3DB7E-0CBB-4939-9E20-6EB74E832F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B8C67E2-B95D-44D9-935F-63B2093BD50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7CAD4DE-2DC2-40C6-BDCF-54792A0D308E}"/>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6" name="Footer Placeholder 5">
            <a:extLst>
              <a:ext uri="{FF2B5EF4-FFF2-40B4-BE49-F238E27FC236}">
                <a16:creationId xmlns:a16="http://schemas.microsoft.com/office/drawing/2014/main" id="{7018DA11-B460-46B7-8002-D2E124D79B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53277C-5766-4648-BA0B-A221D946DCF9}"/>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94928698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9031681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gradFill>
                  <a:gsLst>
                    <a:gs pos="1250">
                      <a:schemeClr val="tx1"/>
                    </a:gs>
                    <a:gs pos="100000">
                      <a:schemeClr val="tx1"/>
                    </a:gs>
                  </a:gsLst>
                  <a:lin ang="5400000" scaled="0"/>
                </a:gradFill>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9922963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5788"/>
            <a:ext cx="4158362" cy="2538411"/>
          </a:xfrm>
        </p:spPr>
        <p:txBody>
          <a:bodyPr anchor="b"/>
          <a:lstStyle>
            <a:lvl1pPr>
              <a:defRPr>
                <a:gradFill>
                  <a:gsLst>
                    <a:gs pos="1250">
                      <a:schemeClr val="tx1"/>
                    </a:gs>
                    <a:gs pos="100000">
                      <a:schemeClr val="tx1"/>
                    </a:gs>
                  </a:gsLst>
                  <a:lin ang="5400000" scaled="0"/>
                </a:gradFill>
              </a:defRPr>
            </a:lvl1pPr>
          </a:lstStyle>
          <a:p>
            <a:r>
              <a:rPr lang="en-US"/>
              <a:t>Title square photo layout </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3871923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50"/>
          </a:xfrm>
        </p:spPr>
        <p:txBody>
          <a:bodyPr anchor="ct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78353575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gradFill>
                  <a:gsLst>
                    <a:gs pos="1250">
                      <a:schemeClr val="tx1"/>
                    </a:gs>
                    <a:gs pos="100000">
                      <a:schemeClr val="tx1"/>
                    </a:gs>
                  </a:gsLst>
                  <a:lin ang="5400000" scaled="0"/>
                </a:gradFill>
              </a:defRPr>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6013048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2776"/>
            <a:ext cx="11018520" cy="1120702"/>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8622646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094"/>
            <a:ext cx="11018520" cy="1116384"/>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71544907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lvl1pPr>
              <a:defRPr>
                <a:gradFill>
                  <a:gsLst>
                    <a:gs pos="26923">
                      <a:schemeClr val="tx1"/>
                    </a:gs>
                    <a:gs pos="65000">
                      <a:schemeClr val="tx1"/>
                    </a:gs>
                  </a:gsLst>
                  <a:lin ang="5400000" scaled="0"/>
                </a:gradFill>
              </a:defRPr>
            </a:lvl1p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5501443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lvl1pPr>
              <a:defRPr>
                <a:gradFill>
                  <a:gsLst>
                    <a:gs pos="36538">
                      <a:schemeClr val="tx1"/>
                    </a:gs>
                    <a:gs pos="61000">
                      <a:schemeClr val="tx1"/>
                    </a:gs>
                  </a:gsLst>
                  <a:lin ang="5400000" scaled="0"/>
                </a:gradFill>
              </a:defRPr>
            </a:lvl1pPr>
          </a:lstStyle>
          <a:p>
            <a:r>
              <a:rPr lang="en-US"/>
              <a:t>Click to edit Master title style</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1758032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lvl1pPr>
              <a:defRPr>
                <a:gradFill>
                  <a:gsLst>
                    <a:gs pos="9615">
                      <a:schemeClr val="tx1"/>
                    </a:gs>
                    <a:gs pos="26000">
                      <a:schemeClr val="tx1"/>
                    </a:gs>
                  </a:gsLst>
                  <a:lin ang="5400000" scaled="0"/>
                </a:gradFill>
              </a:defRPr>
            </a:lvl1pPr>
          </a:lstStyle>
          <a:p>
            <a:r>
              <a:rPr lang="en-US"/>
              <a:t>Click to edit Master title style</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98140237"/>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6359D-0586-4226-BCFE-D3138B551EB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8DE78C4-B2F8-4DC5-8DB6-7E5F2CAFCA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ACD53C-E859-4F02-8289-E760F83ACD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18D1F93-A2B4-4ED9-8509-DA199C54EE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F36DCBF-5571-49A1-AE58-7EF74698026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026FF7-497B-47DA-AC95-9137E02E80DB}"/>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8" name="Footer Placeholder 7">
            <a:extLst>
              <a:ext uri="{FF2B5EF4-FFF2-40B4-BE49-F238E27FC236}">
                <a16:creationId xmlns:a16="http://schemas.microsoft.com/office/drawing/2014/main" id="{A5C30E0C-37B5-4A22-AEEE-2CCED9B6839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52B9AD-0868-4E99-97D7-C53C873CE62E}"/>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2028399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lvl1pPr>
              <a:defRPr>
                <a:gradFill>
                  <a:gsLst>
                    <a:gs pos="23077">
                      <a:schemeClr val="tx1"/>
                    </a:gs>
                    <a:gs pos="4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91743247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15385">
                      <a:schemeClr val="tx1"/>
                    </a:gs>
                    <a:gs pos="36000">
                      <a:schemeClr val="tx1"/>
                    </a:gs>
                  </a:gsLst>
                  <a:lin ang="5400000" scaled="0"/>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6498538"/>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132322407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text side by side 3">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273180230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Ref idx="1001">
        <a:schemeClr val="bg1"/>
      </p:bgRef>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85239610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9646">
                      <a:srgbClr val="30E5D0"/>
                    </a:gs>
                    <a:gs pos="53846">
                      <a:srgbClr val="30E5D0"/>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4146578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4934116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62087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687623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997107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3248B-6768-4EF1-99BE-58EFB558D18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F126FB9-5456-43C1-8B9F-DDEEFE53D2C1}"/>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4" name="Footer Placeholder 3">
            <a:extLst>
              <a:ext uri="{FF2B5EF4-FFF2-40B4-BE49-F238E27FC236}">
                <a16:creationId xmlns:a16="http://schemas.microsoft.com/office/drawing/2014/main" id="{45D3B7BF-558C-4FD1-9363-8B332A52CE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ED6BB8-8BF4-4C33-BBCC-1C06D700DE9A}"/>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313768222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128457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190979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gradFill>
                  <a:gsLst>
                    <a:gs pos="96795">
                      <a:schemeClr val="tx1"/>
                    </a:gs>
                    <a:gs pos="82051">
                      <a:schemeClr val="tx1"/>
                    </a:gs>
                  </a:gsLst>
                  <a:lin ang="5400000" scaled="0"/>
                </a:gra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379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785452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9071234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AEB"/>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1A79512-5207-4C2D-93CE-D43C0082D2A3}"/>
              </a:ext>
            </a:extLst>
          </p:cNvPr>
          <p:cNvPicPr>
            <a:picLocks noChangeAspect="1"/>
          </p:cNvPicPr>
          <p:nvPr userDrawn="1"/>
        </p:nvPicPr>
        <p:blipFill rotWithShape="1">
          <a:blip r:embed="rId2"/>
          <a:srcRect l="32564"/>
          <a:stretch/>
        </p:blipFill>
        <p:spPr>
          <a:xfrm>
            <a:off x="3970116" y="0"/>
            <a:ext cx="8221884" cy="6857999"/>
          </a:xfrm>
          <a:prstGeom prst="rect">
            <a:avLst/>
          </a:prstGeom>
        </p:spPr>
      </p:pic>
      <p:pic>
        <p:nvPicPr>
          <p:cNvPr id="4" name="MS logo gray - EMF" descr="Microsoft logo, gray text version">
            <a:extLst>
              <a:ext uri="{FF2B5EF4-FFF2-40B4-BE49-F238E27FC236}">
                <a16:creationId xmlns:a16="http://schemas.microsoft.com/office/drawing/2014/main" id="{F0E3C08C-B20E-414D-AD23-CC662C2C5841}"/>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grpSp>
        <p:nvGrpSpPr>
          <p:cNvPr id="12" name="Group 11">
            <a:extLst>
              <a:ext uri="{FF2B5EF4-FFF2-40B4-BE49-F238E27FC236}">
                <a16:creationId xmlns:a16="http://schemas.microsoft.com/office/drawing/2014/main" id="{0AA4886A-CD55-4F6D-9D29-E9122B020C8B}"/>
              </a:ext>
            </a:extLst>
          </p:cNvPr>
          <p:cNvGrpSpPr/>
          <p:nvPr userDrawn="1"/>
        </p:nvGrpSpPr>
        <p:grpSpPr>
          <a:xfrm>
            <a:off x="576600" y="2002419"/>
            <a:ext cx="4170025" cy="2301387"/>
            <a:chOff x="576600" y="2002419"/>
            <a:chExt cx="4170025" cy="2301387"/>
          </a:xfrm>
        </p:grpSpPr>
        <p:pic>
          <p:nvPicPr>
            <p:cNvPr id="3" name="Picture 2" descr="A close up of a logo&#10;&#10;Description automatically generated">
              <a:extLst>
                <a:ext uri="{FF2B5EF4-FFF2-40B4-BE49-F238E27FC236}">
                  <a16:creationId xmlns:a16="http://schemas.microsoft.com/office/drawing/2014/main" id="{88B1501B-B3B4-4848-B7C2-263C99292DD2}"/>
                </a:ext>
              </a:extLst>
            </p:cNvPr>
            <p:cNvPicPr>
              <a:picLocks noChangeAspect="1"/>
            </p:cNvPicPr>
            <p:nvPr userDrawn="1"/>
          </p:nvPicPr>
          <p:blipFill>
            <a:blip r:embed="rId4"/>
            <a:stretch>
              <a:fillRect/>
            </a:stretch>
          </p:blipFill>
          <p:spPr>
            <a:xfrm>
              <a:off x="584201" y="2002419"/>
              <a:ext cx="3172944" cy="1426579"/>
            </a:xfrm>
            <a:prstGeom prst="rect">
              <a:avLst/>
            </a:prstGeom>
          </p:spPr>
        </p:pic>
        <p:pic>
          <p:nvPicPr>
            <p:cNvPr id="7" name="Picture 6">
              <a:extLst>
                <a:ext uri="{FF2B5EF4-FFF2-40B4-BE49-F238E27FC236}">
                  <a16:creationId xmlns:a16="http://schemas.microsoft.com/office/drawing/2014/main" id="{7A0C8DF6-81D8-4842-A0DF-8FE8AA8464E1}"/>
                </a:ext>
              </a:extLst>
            </p:cNvPr>
            <p:cNvPicPr>
              <a:picLocks noChangeAspect="1"/>
            </p:cNvPicPr>
            <p:nvPr userDrawn="1"/>
          </p:nvPicPr>
          <p:blipFill>
            <a:blip r:embed="rId5"/>
            <a:stretch>
              <a:fillRect/>
            </a:stretch>
          </p:blipFill>
          <p:spPr>
            <a:xfrm>
              <a:off x="576600" y="3962400"/>
              <a:ext cx="4170025" cy="341406"/>
            </a:xfrm>
            <a:prstGeom prst="rect">
              <a:avLst/>
            </a:prstGeom>
          </p:spPr>
        </p:pic>
      </p:grpSp>
    </p:spTree>
    <p:extLst>
      <p:ext uri="{BB962C8B-B14F-4D97-AF65-F5344CB8AC3E}">
        <p14:creationId xmlns:p14="http://schemas.microsoft.com/office/powerpoint/2010/main" val="35696924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a:t>Speaker name or subtitle</a:t>
            </a:r>
          </a:p>
        </p:txBody>
      </p:sp>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a:t>Event name or presentation title </a:t>
            </a:r>
          </a:p>
        </p:txBody>
      </p:sp>
      <p:grpSp>
        <p:nvGrpSpPr>
          <p:cNvPr id="13" name="Group 12">
            <a:extLst>
              <a:ext uri="{FF2B5EF4-FFF2-40B4-BE49-F238E27FC236}">
                <a16:creationId xmlns:a16="http://schemas.microsoft.com/office/drawing/2014/main" id="{5C67BE41-7986-462F-AC1B-939AF1CF94E7}"/>
              </a:ext>
            </a:extLst>
          </p:cNvPr>
          <p:cNvGrpSpPr/>
          <p:nvPr userDrawn="1"/>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1949592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366544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641238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694986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380F48-618B-4E18-B3EA-62304CD85610}"/>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3" name="Footer Placeholder 2">
            <a:extLst>
              <a:ext uri="{FF2B5EF4-FFF2-40B4-BE49-F238E27FC236}">
                <a16:creationId xmlns:a16="http://schemas.microsoft.com/office/drawing/2014/main" id="{FF9545F4-9F09-4808-A2FB-40610504CAA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E5113F-5DDF-43DB-9CF9-DD81DB173E4D}"/>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369791014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505138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924726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gradFill>
                  <a:gsLst>
                    <a:gs pos="1250">
                      <a:schemeClr val="tx1"/>
                    </a:gs>
                    <a:gs pos="100000">
                      <a:schemeClr val="tx1"/>
                    </a:gs>
                  </a:gsLst>
                  <a:lin ang="5400000" scaled="0"/>
                </a:gradFill>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5443339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5788"/>
            <a:ext cx="4158362" cy="2538411"/>
          </a:xfrm>
        </p:spPr>
        <p:txBody>
          <a:bodyPr anchor="b"/>
          <a:lstStyle>
            <a:lvl1pPr>
              <a:defRPr>
                <a:gradFill>
                  <a:gsLst>
                    <a:gs pos="1250">
                      <a:schemeClr val="tx1"/>
                    </a:gs>
                    <a:gs pos="100000">
                      <a:schemeClr val="tx1"/>
                    </a:gs>
                  </a:gsLst>
                  <a:lin ang="5400000" scaled="0"/>
                </a:gradFill>
              </a:defRPr>
            </a:lvl1pPr>
          </a:lstStyle>
          <a:p>
            <a:r>
              <a:rPr lang="en-US"/>
              <a:t>Title square photo layout </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5258868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50"/>
          </a:xfrm>
        </p:spPr>
        <p:txBody>
          <a:bodyPr anchor="ct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88219654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gradFill>
                  <a:gsLst>
                    <a:gs pos="1250">
                      <a:schemeClr val="tx1"/>
                    </a:gs>
                    <a:gs pos="100000">
                      <a:schemeClr val="tx1"/>
                    </a:gs>
                  </a:gsLst>
                  <a:lin ang="5400000" scaled="0"/>
                </a:gradFill>
              </a:defRPr>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82948053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2776"/>
            <a:ext cx="11018520" cy="1120702"/>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6177631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094"/>
            <a:ext cx="11018520" cy="1116384"/>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8761632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lvl1pPr>
              <a:defRPr>
                <a:gradFill>
                  <a:gsLst>
                    <a:gs pos="26923">
                      <a:schemeClr val="tx1"/>
                    </a:gs>
                    <a:gs pos="65000">
                      <a:schemeClr val="tx1"/>
                    </a:gs>
                  </a:gsLst>
                  <a:lin ang="5400000" scaled="0"/>
                </a:gradFill>
              </a:defRPr>
            </a:lvl1p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2790905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lvl1pPr>
              <a:defRPr>
                <a:gradFill>
                  <a:gsLst>
                    <a:gs pos="36538">
                      <a:schemeClr val="tx1"/>
                    </a:gs>
                    <a:gs pos="61000">
                      <a:schemeClr val="tx1"/>
                    </a:gs>
                  </a:gsLst>
                  <a:lin ang="5400000" scaled="0"/>
                </a:gradFill>
              </a:defRPr>
            </a:lvl1pPr>
          </a:lstStyle>
          <a:p>
            <a:r>
              <a:rPr lang="en-US"/>
              <a:t>Click to edit Master title style</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3712305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B01B2-11CE-4C81-9797-7D02CF3A8C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855663-7413-4B4C-82DB-4C92C38CAF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AE92D7-F235-465D-9CEF-0437C8AC1A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679EAD-DAE2-4079-8C49-CC666AF77D15}"/>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6" name="Footer Placeholder 5">
            <a:extLst>
              <a:ext uri="{FF2B5EF4-FFF2-40B4-BE49-F238E27FC236}">
                <a16:creationId xmlns:a16="http://schemas.microsoft.com/office/drawing/2014/main" id="{EFD0B5D6-7F99-4BD2-A9E7-DEDCE79F41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D11612-E28A-493D-BDE1-BA9BB5B44BA9}"/>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3066067556"/>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lvl1pPr>
              <a:defRPr>
                <a:gradFill>
                  <a:gsLst>
                    <a:gs pos="9615">
                      <a:schemeClr val="tx1"/>
                    </a:gs>
                    <a:gs pos="26000">
                      <a:schemeClr val="tx1"/>
                    </a:gs>
                  </a:gsLst>
                  <a:lin ang="5400000" scaled="0"/>
                </a:gradFill>
              </a:defRPr>
            </a:lvl1pPr>
          </a:lstStyle>
          <a:p>
            <a:r>
              <a:rPr lang="en-US"/>
              <a:t>Click to edit Master title style</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8042468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lvl1pPr>
              <a:defRPr>
                <a:gradFill>
                  <a:gsLst>
                    <a:gs pos="23077">
                      <a:schemeClr val="tx1"/>
                    </a:gs>
                    <a:gs pos="4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09805134"/>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15385">
                      <a:schemeClr val="tx1"/>
                    </a:gs>
                    <a:gs pos="36000">
                      <a:schemeClr val="tx1"/>
                    </a:gs>
                  </a:gsLst>
                  <a:lin ang="5400000" scaled="0"/>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680957"/>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43902413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22907213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Ref idx="1001">
        <a:schemeClr val="bg1"/>
      </p:bgRef>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121407138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9646">
                      <a:srgbClr val="30E5D0"/>
                    </a:gs>
                    <a:gs pos="53846">
                      <a:srgbClr val="30E5D0"/>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321187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3402452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1190030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114639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75C1C-9D4E-495F-8948-E0DE322FB8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B0F339-27C2-4DF6-9D12-A007AEDF51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630EA24-0E71-4014-A973-A039D4F0A7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59DE05-A146-43E1-9546-54D25B530DBF}"/>
              </a:ext>
            </a:extLst>
          </p:cNvPr>
          <p:cNvSpPr>
            <a:spLocks noGrp="1"/>
          </p:cNvSpPr>
          <p:nvPr>
            <p:ph type="dt" sz="half" idx="10"/>
          </p:nvPr>
        </p:nvSpPr>
        <p:spPr/>
        <p:txBody>
          <a:bodyPr/>
          <a:lstStyle/>
          <a:p>
            <a:fld id="{B3EF3E88-62FB-46E6-925F-94E9C5220847}" type="datetimeFigureOut">
              <a:rPr lang="en-US" smtClean="0"/>
              <a:t>7/3/2019</a:t>
            </a:fld>
            <a:endParaRPr lang="en-US"/>
          </a:p>
        </p:txBody>
      </p:sp>
      <p:sp>
        <p:nvSpPr>
          <p:cNvPr id="6" name="Footer Placeholder 5">
            <a:extLst>
              <a:ext uri="{FF2B5EF4-FFF2-40B4-BE49-F238E27FC236}">
                <a16:creationId xmlns:a16="http://schemas.microsoft.com/office/drawing/2014/main" id="{9FC6FF16-2084-4526-8808-01AD7BFFFB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EFEA6B-25DF-4CDC-9E1A-DFC18B9E7943}"/>
              </a:ext>
            </a:extLst>
          </p:cNvPr>
          <p:cNvSpPr>
            <a:spLocks noGrp="1"/>
          </p:cNvSpPr>
          <p:nvPr>
            <p:ph type="sldNum" sz="quarter" idx="12"/>
          </p:nvPr>
        </p:nvSpPr>
        <p:spPr/>
        <p:txBody>
          <a:bodyPr/>
          <a:lstStyle/>
          <a:p>
            <a:fld id="{CD765FBD-E3FB-4945-AC33-0F3488C27766}" type="slidenum">
              <a:rPr lang="en-US" smtClean="0"/>
              <a:t>‹#›</a:t>
            </a:fld>
            <a:endParaRPr lang="en-US"/>
          </a:p>
        </p:txBody>
      </p:sp>
    </p:spTree>
    <p:extLst>
      <p:ext uri="{BB962C8B-B14F-4D97-AF65-F5344CB8AC3E}">
        <p14:creationId xmlns:p14="http://schemas.microsoft.com/office/powerpoint/2010/main" val="380825084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09191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65691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468648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gradFill>
                  <a:gsLst>
                    <a:gs pos="96795">
                      <a:schemeClr val="tx1"/>
                    </a:gs>
                    <a:gs pos="82051">
                      <a:schemeClr val="tx1"/>
                    </a:gs>
                  </a:gsLst>
                  <a:lin ang="5400000" scaled="0"/>
                </a:gra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711178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3502443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86245367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7767712"/>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cSld name="1_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161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0C143-2CE6-4BD9-A7C3-CA1DFDFD8B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5CEE3E1-3945-415A-A985-7F652D4BF0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89837AD-AB62-4530-8093-01FB350308B3}"/>
              </a:ext>
            </a:extLst>
          </p:cNvPr>
          <p:cNvSpPr>
            <a:spLocks noGrp="1"/>
          </p:cNvSpPr>
          <p:nvPr>
            <p:ph type="dt" sz="half" idx="10"/>
          </p:nvPr>
        </p:nvSpPr>
        <p:spPr/>
        <p:txBody>
          <a:bodyPr/>
          <a:lstStyle/>
          <a:p>
            <a:fld id="{7E436476-A7BC-4FC6-948F-097D000F204F}" type="datetimeFigureOut">
              <a:rPr lang="en-US" smtClean="0"/>
              <a:t>7/3/2019</a:t>
            </a:fld>
            <a:endParaRPr lang="en-US"/>
          </a:p>
        </p:txBody>
      </p:sp>
      <p:sp>
        <p:nvSpPr>
          <p:cNvPr id="5" name="Footer Placeholder 4">
            <a:extLst>
              <a:ext uri="{FF2B5EF4-FFF2-40B4-BE49-F238E27FC236}">
                <a16:creationId xmlns:a16="http://schemas.microsoft.com/office/drawing/2014/main" id="{999D9444-B9F8-4ED7-9986-379410C681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C40B07-CAA7-43A6-B20F-FF3C7DF1EDCC}"/>
              </a:ext>
            </a:extLst>
          </p:cNvPr>
          <p:cNvSpPr>
            <a:spLocks noGrp="1"/>
          </p:cNvSpPr>
          <p:nvPr>
            <p:ph type="sldNum" sz="quarter" idx="12"/>
          </p:nvPr>
        </p:nvSpPr>
        <p:spPr/>
        <p:txBody>
          <a:bodyPr/>
          <a:lstStyle/>
          <a:p>
            <a:fld id="{3C3B5AF7-DC49-4AFF-BD12-434ACFB2CE58}" type="slidenum">
              <a:rPr lang="en-US" smtClean="0"/>
              <a:t>‹#›</a:t>
            </a:fld>
            <a:endParaRPr lang="en-US"/>
          </a:p>
        </p:txBody>
      </p:sp>
    </p:spTree>
    <p:extLst>
      <p:ext uri="{BB962C8B-B14F-4D97-AF65-F5344CB8AC3E}">
        <p14:creationId xmlns:p14="http://schemas.microsoft.com/office/powerpoint/2010/main" val="5474166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6261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theme" Target="../theme/theme2.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image" Target="../media/image21.emf"/><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theme" Target="../theme/theme3.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8" Type="http://schemas.openxmlformats.org/officeDocument/2006/relationships/slideLayout" Target="../slideLayouts/slideLayout41.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77.xml"/><Relationship Id="rId18" Type="http://schemas.openxmlformats.org/officeDocument/2006/relationships/slideLayout" Target="../slideLayouts/slideLayout82.xml"/><Relationship Id="rId26" Type="http://schemas.openxmlformats.org/officeDocument/2006/relationships/slideLayout" Target="../slideLayouts/slideLayout90.xml"/><Relationship Id="rId39" Type="http://schemas.openxmlformats.org/officeDocument/2006/relationships/theme" Target="../theme/theme4.xml"/><Relationship Id="rId21" Type="http://schemas.openxmlformats.org/officeDocument/2006/relationships/slideLayout" Target="../slideLayouts/slideLayout85.xml"/><Relationship Id="rId34" Type="http://schemas.openxmlformats.org/officeDocument/2006/relationships/slideLayout" Target="../slideLayouts/slideLayout98.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5" Type="http://schemas.openxmlformats.org/officeDocument/2006/relationships/slideLayout" Target="../slideLayouts/slideLayout89.xml"/><Relationship Id="rId33" Type="http://schemas.openxmlformats.org/officeDocument/2006/relationships/slideLayout" Target="../slideLayouts/slideLayout97.xml"/><Relationship Id="rId38" Type="http://schemas.openxmlformats.org/officeDocument/2006/relationships/slideLayout" Target="../slideLayouts/slideLayout102.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29" Type="http://schemas.openxmlformats.org/officeDocument/2006/relationships/slideLayout" Target="../slideLayouts/slideLayout93.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24" Type="http://schemas.openxmlformats.org/officeDocument/2006/relationships/slideLayout" Target="../slideLayouts/slideLayout88.xml"/><Relationship Id="rId32" Type="http://schemas.openxmlformats.org/officeDocument/2006/relationships/slideLayout" Target="../slideLayouts/slideLayout96.xml"/><Relationship Id="rId37" Type="http://schemas.openxmlformats.org/officeDocument/2006/relationships/slideLayout" Target="../slideLayouts/slideLayout101.xml"/><Relationship Id="rId40" Type="http://schemas.openxmlformats.org/officeDocument/2006/relationships/image" Target="../media/image21.emf"/><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slideLayout" Target="../slideLayouts/slideLayout87.xml"/><Relationship Id="rId28" Type="http://schemas.openxmlformats.org/officeDocument/2006/relationships/slideLayout" Target="../slideLayouts/slideLayout92.xml"/><Relationship Id="rId36" Type="http://schemas.openxmlformats.org/officeDocument/2006/relationships/slideLayout" Target="../slideLayouts/slideLayout100.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31" Type="http://schemas.openxmlformats.org/officeDocument/2006/relationships/slideLayout" Target="../slideLayouts/slideLayout95.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 Id="rId27" Type="http://schemas.openxmlformats.org/officeDocument/2006/relationships/slideLayout" Target="../slideLayouts/slideLayout91.xml"/><Relationship Id="rId30" Type="http://schemas.openxmlformats.org/officeDocument/2006/relationships/slideLayout" Target="../slideLayouts/slideLayout94.xml"/><Relationship Id="rId35" Type="http://schemas.openxmlformats.org/officeDocument/2006/relationships/slideLayout" Target="../slideLayouts/slideLayout99.xml"/><Relationship Id="rId8" Type="http://schemas.openxmlformats.org/officeDocument/2006/relationships/slideLayout" Target="../slideLayouts/slideLayout72.xml"/><Relationship Id="rId3"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2C58E5-09B6-455F-AF7F-A3E9CF7DDC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BF4D68-0B44-4C57-9E8E-4FB967B061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FEBAD9-E016-40DF-9E76-3A5B0ACE1A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EF3E88-62FB-46E6-925F-94E9C5220847}" type="datetimeFigureOut">
              <a:rPr lang="en-US" smtClean="0"/>
              <a:t>7/3/2019</a:t>
            </a:fld>
            <a:endParaRPr lang="en-US"/>
          </a:p>
        </p:txBody>
      </p:sp>
      <p:sp>
        <p:nvSpPr>
          <p:cNvPr id="5" name="Footer Placeholder 4">
            <a:extLst>
              <a:ext uri="{FF2B5EF4-FFF2-40B4-BE49-F238E27FC236}">
                <a16:creationId xmlns:a16="http://schemas.microsoft.com/office/drawing/2014/main" id="{A2457422-38DD-4341-8BE2-CB43ED257E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0E44849-6216-478D-8C97-C52FE73970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765FBD-E3FB-4945-AC33-0F3488C27766}" type="slidenum">
              <a:rPr lang="en-US" smtClean="0"/>
              <a:t>‹#›</a:t>
            </a:fld>
            <a:endParaRPr lang="en-US"/>
          </a:p>
        </p:txBody>
      </p:sp>
    </p:spTree>
    <p:extLst>
      <p:ext uri="{BB962C8B-B14F-4D97-AF65-F5344CB8AC3E}">
        <p14:creationId xmlns:p14="http://schemas.microsoft.com/office/powerpoint/2010/main" val="1567927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717" r:id="rId12"/>
    <p:sldLayoutId id="214748371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3742096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2" r:id="rId19"/>
    <p:sldLayoutId id="2147483718"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43871589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 id="2147483709" r:id="rId25"/>
    <p:sldLayoutId id="2147483710" r:id="rId26"/>
    <p:sldLayoutId id="2147483711" r:id="rId27"/>
    <p:sldLayoutId id="2147483712" r:id="rId28"/>
    <p:sldLayoutId id="2147483713" r:id="rId29"/>
    <p:sldLayoutId id="2147483714" r:id="rId30"/>
    <p:sldLayoutId id="2147483715"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0"/>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1373741228"/>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0" r:id="rId26"/>
    <p:sldLayoutId id="2147483751" r:id="rId27"/>
    <p:sldLayoutId id="2147483752" r:id="rId28"/>
    <p:sldLayoutId id="2147483753" r:id="rId29"/>
    <p:sldLayoutId id="2147483754" r:id="rId30"/>
    <p:sldLayoutId id="2147483755" r:id="rId31"/>
    <p:sldLayoutId id="2147483756" r:id="rId32"/>
    <p:sldLayoutId id="2147483757" r:id="rId33"/>
    <p:sldLayoutId id="2147483758" r:id="rId34"/>
    <p:sldLayoutId id="2147483759" r:id="rId35"/>
    <p:sldLayoutId id="2147483760" r:id="rId36"/>
    <p:sldLayoutId id="2147483761" r:id="rId37"/>
    <p:sldLayoutId id="2147483762" r:id="rId3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3.svg"/><Relationship Id="rId2" Type="http://schemas.openxmlformats.org/officeDocument/2006/relationships/image" Target="../media/image62.png"/><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6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8" Type="http://schemas.openxmlformats.org/officeDocument/2006/relationships/hyperlink" Target="https://archive.ics.uci.edu/ml/machine-learning-databases/00331/sentiment%20labelled%20sentences.zip"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9.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0.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4.xml.rels><?xml version="1.0" encoding="UTF-8" standalone="yes"?>
<Relationships xmlns="http://schemas.openxmlformats.org/package/2006/relationships"><Relationship Id="rId3" Type="http://schemas.openxmlformats.org/officeDocument/2006/relationships/hyperlink" Target="http://aka.ms/ai-mlnetsamples" TargetMode="External"/><Relationship Id="rId2" Type="http://schemas.openxmlformats.org/officeDocument/2006/relationships/hyperlink" Target="http://dot.net/ml" TargetMode="External"/><Relationship Id="rId1" Type="http://schemas.openxmlformats.org/officeDocument/2006/relationships/slideLayout" Target="../slideLayouts/slideLayout18.xml"/><Relationship Id="rId6" Type="http://schemas.openxmlformats.org/officeDocument/2006/relationships/image" Target="../media/image70.png"/><Relationship Id="rId5" Type="http://schemas.openxmlformats.org/officeDocument/2006/relationships/hyperlink" Target="http://aka.ms/mlnet" TargetMode="External"/><Relationship Id="rId4" Type="http://schemas.openxmlformats.org/officeDocument/2006/relationships/hyperlink" Target="http://aka.ms/mlnetdoc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xml"/><Relationship Id="rId1" Type="http://schemas.openxmlformats.org/officeDocument/2006/relationships/slideLayout" Target="../slideLayouts/slideLayout59.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hyperlink" Target="https://dotnet.microsoft.com/apps/machinelearning-ai/ml-dotnet/customers" TargetMode="External"/><Relationship Id="rId7" Type="http://schemas.openxmlformats.org/officeDocument/2006/relationships/image" Target="../media/image38.png"/><Relationship Id="rId2" Type="http://schemas.openxmlformats.org/officeDocument/2006/relationships/notesSlide" Target="../notesSlides/notesSlide3.xml"/><Relationship Id="rId1" Type="http://schemas.openxmlformats.org/officeDocument/2006/relationships/slideLayout" Target="../slideLayouts/slideLayout36.xml"/><Relationship Id="rId6" Type="http://schemas.openxmlformats.org/officeDocument/2006/relationships/image" Target="../media/image37.png"/><Relationship Id="rId11" Type="http://schemas.openxmlformats.org/officeDocument/2006/relationships/image" Target="../media/image42.png"/><Relationship Id="rId5" Type="http://schemas.openxmlformats.org/officeDocument/2006/relationships/image" Target="../media/image36.png"/><Relationship Id="rId10" Type="http://schemas.openxmlformats.org/officeDocument/2006/relationships/image" Target="../media/image41.png"/><Relationship Id="rId4" Type="http://schemas.openxmlformats.org/officeDocument/2006/relationships/image" Target="../media/image35.png"/><Relationship Id="rId9" Type="http://schemas.openxmlformats.org/officeDocument/2006/relationships/image" Target="../media/image40.png"/></Relationships>
</file>

<file path=ppt/slides/_rels/slide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53.png"/><Relationship Id="rId3" Type="http://schemas.openxmlformats.org/officeDocument/2006/relationships/image" Target="../media/image44.png"/><Relationship Id="rId7" Type="http://schemas.openxmlformats.org/officeDocument/2006/relationships/image" Target="../media/image47.png"/><Relationship Id="rId12" Type="http://schemas.openxmlformats.org/officeDocument/2006/relationships/image" Target="../media/image52.png"/><Relationship Id="rId17" Type="http://schemas.openxmlformats.org/officeDocument/2006/relationships/image" Target="../media/image57.png"/><Relationship Id="rId2" Type="http://schemas.openxmlformats.org/officeDocument/2006/relationships/notesSlide" Target="../notesSlides/notesSlide4.xml"/><Relationship Id="rId16" Type="http://schemas.openxmlformats.org/officeDocument/2006/relationships/image" Target="../media/image56.png"/><Relationship Id="rId1" Type="http://schemas.openxmlformats.org/officeDocument/2006/relationships/slideLayout" Target="../slideLayouts/slideLayout13.xml"/><Relationship Id="rId6" Type="http://schemas.openxmlformats.org/officeDocument/2006/relationships/image" Target="../media/image46.png"/><Relationship Id="rId11" Type="http://schemas.openxmlformats.org/officeDocument/2006/relationships/image" Target="../media/image51.png"/><Relationship Id="rId5" Type="http://schemas.openxmlformats.org/officeDocument/2006/relationships/image" Target="../media/image45.png"/><Relationship Id="rId15" Type="http://schemas.openxmlformats.org/officeDocument/2006/relationships/image" Target="../media/image55.png"/><Relationship Id="rId10" Type="http://schemas.openxmlformats.org/officeDocument/2006/relationships/image" Target="../media/image50.png"/><Relationship Id="rId4" Type="http://schemas.microsoft.com/office/2007/relationships/hdphoto" Target="../media/hdphoto1.wdp"/><Relationship Id="rId9" Type="http://schemas.openxmlformats.org/officeDocument/2006/relationships/image" Target="../media/image49.png"/><Relationship Id="rId14" Type="http://schemas.openxmlformats.org/officeDocument/2006/relationships/image" Target="../media/image54.png"/></Relationships>
</file>

<file path=ppt/slides/_rels/slide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59.png"/><Relationship Id="rId7" Type="http://schemas.microsoft.com/office/2007/relationships/hdphoto" Target="../media/hdphoto2.wdp"/><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A6CE32-D16F-45D0-A8FD-B8143F2082C5}"/>
              </a:ext>
            </a:extLst>
          </p:cNvPr>
          <p:cNvSpPr>
            <a:spLocks noGrp="1"/>
          </p:cNvSpPr>
          <p:nvPr>
            <p:ph type="title"/>
          </p:nvPr>
        </p:nvSpPr>
        <p:spPr>
          <a:xfrm>
            <a:off x="588263" y="2335214"/>
            <a:ext cx="9029519" cy="701731"/>
          </a:xfrm>
        </p:spPr>
        <p:txBody>
          <a:bodyPr/>
          <a:lstStyle/>
          <a:p>
            <a:r>
              <a:rPr lang="en-US" noProof="0" dirty="0"/>
              <a:t>Introduction to ML.NET 1.0</a:t>
            </a:r>
          </a:p>
        </p:txBody>
      </p:sp>
      <p:sp>
        <p:nvSpPr>
          <p:cNvPr id="7" name="TextBox 6">
            <a:extLst>
              <a:ext uri="{FF2B5EF4-FFF2-40B4-BE49-F238E27FC236}">
                <a16:creationId xmlns:a16="http://schemas.microsoft.com/office/drawing/2014/main" id="{9E724EF9-4456-445C-B643-BB1AC689C3F9}"/>
              </a:ext>
            </a:extLst>
          </p:cNvPr>
          <p:cNvSpPr txBox="1"/>
          <p:nvPr/>
        </p:nvSpPr>
        <p:spPr>
          <a:xfrm>
            <a:off x="667840" y="4223245"/>
            <a:ext cx="3352831" cy="369332"/>
          </a:xfrm>
          <a:prstGeom prst="rect">
            <a:avLst/>
          </a:prstGeom>
          <a:noFill/>
        </p:spPr>
        <p:txBody>
          <a:bodyPr wrap="square" lIns="0" tIns="0" rIns="0" bIns="0" rtlCol="0" anchor="t">
            <a:spAutoFit/>
          </a:bodyPr>
          <a:lstStyle/>
          <a:p>
            <a:r>
              <a:rPr lang="en-US" sz="2400" dirty="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Name Goes Here</a:t>
            </a:r>
            <a:endParaRPr lang="en-US" sz="1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75282636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83E25062-58EE-496B-BC99-C6512DC44BCC}"/>
              </a:ext>
            </a:extLst>
          </p:cNvPr>
          <p:cNvSpPr txBox="1">
            <a:spLocks/>
          </p:cNvSpPr>
          <p:nvPr/>
        </p:nvSpPr>
        <p:spPr>
          <a:xfrm>
            <a:off x="5002666" y="1131563"/>
            <a:ext cx="6964213" cy="544149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1200"/>
              </a:spcAft>
              <a:buClrTx/>
              <a:buSzTx/>
              <a:buFontTx/>
              <a:buNone/>
              <a:tabLst/>
              <a:defRPr/>
            </a:pPr>
            <a:r>
              <a:rPr kumimoji="0" lang="en-US" sz="4400" b="1" i="0" u="none" strike="noStrike" kern="1200" cap="none" spc="-100" normalizeH="0" baseline="0" noProof="0">
                <a:ln w="3175">
                  <a:noFill/>
                </a:ln>
                <a:solidFill>
                  <a:srgbClr val="505050"/>
                </a:solidFill>
                <a:effectLst/>
                <a:uLnTx/>
                <a:uFillTx/>
                <a:latin typeface="Segoe UI Light"/>
                <a:ea typeface="+mn-ea"/>
                <a:cs typeface="Segoe UI" pitchFamily="34" charset="0"/>
              </a:rPr>
              <a:t>ML.NET 1.0</a:t>
            </a:r>
          </a:p>
          <a:p>
            <a:pPr marL="0" marR="0" lvl="0" indent="0" algn="l" defTabSz="932742" rtl="0" eaLnBrk="1" fontAlgn="auto" latinLnBrk="0" hangingPunct="1">
              <a:lnSpc>
                <a:spcPct val="90000"/>
              </a:lnSpc>
              <a:spcBef>
                <a:spcPts val="1200"/>
              </a:spcBef>
              <a:spcAft>
                <a:spcPts val="1200"/>
              </a:spcAft>
              <a:buClrTx/>
              <a:buSzTx/>
              <a:buFontTx/>
              <a:buNone/>
              <a:tabLst/>
              <a:defRPr/>
            </a:pPr>
            <a:r>
              <a:rPr kumimoji="0" lang="en-US" sz="2000" b="0" i="0" u="none" strike="noStrike" kern="1200" cap="none" spc="-50" normalizeH="0" baseline="0" noProof="0">
                <a:ln w="3175">
                  <a:noFill/>
                </a:ln>
                <a:solidFill>
                  <a:srgbClr val="D2D2D2">
                    <a:lumMod val="10000"/>
                  </a:srgbClr>
                </a:solidFill>
                <a:effectLst/>
                <a:uLnTx/>
                <a:uFillTx/>
                <a:latin typeface="Segoe UI" panose="020B0502040204020203" pitchFamily="34" charset="0"/>
                <a:ea typeface="+mn-ea"/>
                <a:cs typeface="Segoe UI" pitchFamily="34" charset="0"/>
              </a:rPr>
              <a:t>Machine Learning framework for building custom ML Models</a:t>
            </a:r>
            <a:br>
              <a:rPr kumimoji="0" lang="en-US" sz="2000" b="0" i="0" u="none" strike="noStrike" kern="1200" cap="none" spc="-50" normalizeH="0" baseline="0" noProof="0">
                <a:ln w="3175">
                  <a:noFill/>
                </a:ln>
                <a:solidFill>
                  <a:srgbClr val="D2D2D2">
                    <a:lumMod val="10000"/>
                  </a:srgbClr>
                </a:solidFill>
                <a:effectLst/>
                <a:uLnTx/>
                <a:uFillTx/>
                <a:latin typeface="Segoe UI" panose="020B0502040204020203" pitchFamily="34" charset="0"/>
                <a:ea typeface="+mn-ea"/>
                <a:cs typeface="Segoe UI" pitchFamily="34" charset="0"/>
              </a:rPr>
            </a:br>
            <a:br>
              <a:rPr lang="en-US" sz="2000" b="1">
                <a:solidFill>
                  <a:srgbClr val="D2D2D2">
                    <a:lumMod val="10000"/>
                  </a:srgbClr>
                </a:solidFill>
                <a:latin typeface="Segoe UI Semibold"/>
              </a:rPr>
            </a:br>
            <a:r>
              <a:rPr lang="en-US" sz="2000" b="1">
                <a:solidFill>
                  <a:srgbClr val="D2D2D2">
                    <a:lumMod val="10000"/>
                  </a:srgbClr>
                </a:solidFill>
                <a:latin typeface="Segoe UI Semibold"/>
              </a:rPr>
              <a:t>Custom ML made easy</a:t>
            </a:r>
            <a:br>
              <a:rPr lang="en-US" sz="2000" b="1">
                <a:solidFill>
                  <a:srgbClr val="D2D2D2">
                    <a:lumMod val="10000"/>
                  </a:srgbClr>
                </a:solidFill>
                <a:latin typeface="Segoe UI" panose="020B0502040204020203" pitchFamily="34" charset="0"/>
              </a:rPr>
            </a:br>
            <a:r>
              <a:rPr lang="en-US" sz="2000">
                <a:solidFill>
                  <a:srgbClr val="D2D2D2">
                    <a:lumMod val="10000"/>
                  </a:srgbClr>
                </a:solidFill>
                <a:latin typeface="Segoe UI" panose="020B0502040204020203" pitchFamily="34" charset="0"/>
              </a:rPr>
              <a:t>Automated ML and Tools (Model Builder and CLI)</a:t>
            </a:r>
            <a:br>
              <a:rPr lang="en-US" sz="2000">
                <a:solidFill>
                  <a:srgbClr val="D2D2D2">
                    <a:lumMod val="10000"/>
                  </a:srgbClr>
                </a:solidFill>
                <a:latin typeface="Segoe UI" panose="020B0502040204020203" pitchFamily="34" charset="0"/>
              </a:rPr>
            </a:br>
            <a:br>
              <a:rPr kumimoji="0" lang="en-US" sz="2000" b="1" i="0" u="none" strike="noStrike" kern="1200" cap="none" spc="-50" normalizeH="0" baseline="0" noProof="0">
                <a:ln w="3175">
                  <a:noFill/>
                </a:ln>
                <a:solidFill>
                  <a:srgbClr val="D2D2D2">
                    <a:lumMod val="10000"/>
                  </a:srgbClr>
                </a:solidFill>
                <a:effectLst/>
                <a:uLnTx/>
                <a:uFillTx/>
                <a:latin typeface="Segoe UI Semibold"/>
                <a:ea typeface="+mn-ea"/>
                <a:cs typeface="Segoe UI" pitchFamily="34" charset="0"/>
              </a:rPr>
            </a:br>
            <a:br>
              <a:rPr kumimoji="0" lang="en-US" sz="2000" b="1" i="0" u="none" strike="noStrike" kern="1200" cap="none" spc="-50" normalizeH="0" baseline="0" noProof="0">
                <a:ln w="3175">
                  <a:noFill/>
                </a:ln>
                <a:solidFill>
                  <a:srgbClr val="D2D2D2">
                    <a:lumMod val="10000"/>
                  </a:srgbClr>
                </a:solidFill>
                <a:effectLst/>
                <a:uLnTx/>
                <a:uFillTx/>
                <a:latin typeface="Segoe UI Semibold"/>
                <a:ea typeface="+mn-ea"/>
                <a:cs typeface="Segoe UI" pitchFamily="34" charset="0"/>
              </a:rPr>
            </a:br>
            <a:r>
              <a:rPr kumimoji="0" lang="en-US" sz="2000" b="1" i="0" u="none" strike="noStrike" kern="1200" cap="none" spc="-50" normalizeH="0" baseline="0" noProof="0">
                <a:ln w="3175">
                  <a:noFill/>
                </a:ln>
                <a:solidFill>
                  <a:srgbClr val="D2D2D2">
                    <a:lumMod val="10000"/>
                  </a:srgbClr>
                </a:solidFill>
                <a:effectLst/>
                <a:uLnTx/>
                <a:uFillTx/>
                <a:latin typeface="Segoe UI Semibold"/>
                <a:ea typeface="+mn-ea"/>
                <a:cs typeface="Segoe UI" pitchFamily="34" charset="0"/>
              </a:rPr>
              <a:t>Proven at scale</a:t>
            </a:r>
            <a:br>
              <a:rPr kumimoji="0" lang="en-US" sz="2000" b="1" i="0" u="none" strike="noStrike" kern="1200" cap="none" spc="-50" normalizeH="0" baseline="0" noProof="0">
                <a:ln w="3175">
                  <a:noFill/>
                </a:ln>
                <a:solidFill>
                  <a:srgbClr val="D2D2D2">
                    <a:lumMod val="10000"/>
                  </a:srgbClr>
                </a:solidFill>
                <a:effectLst/>
                <a:uLnTx/>
                <a:uFillTx/>
                <a:latin typeface="Segoe UI Semibold"/>
                <a:ea typeface="+mn-ea"/>
                <a:cs typeface="Segoe UI" pitchFamily="34" charset="0"/>
              </a:rPr>
            </a:br>
            <a:r>
              <a:rPr kumimoji="0" lang="en-US" sz="2000" b="0" i="0" u="none" strike="noStrike" kern="1200" cap="none" spc="-50" normalizeH="0" baseline="0" noProof="0">
                <a:ln w="3175">
                  <a:noFill/>
                </a:ln>
                <a:solidFill>
                  <a:srgbClr val="D2D2D2">
                    <a:lumMod val="10000"/>
                  </a:srgbClr>
                </a:solidFill>
                <a:effectLst/>
                <a:uLnTx/>
                <a:uFillTx/>
                <a:latin typeface="Segoe UI" panose="020B0502040204020203" pitchFamily="34" charset="0"/>
                <a:ea typeface="+mn-ea"/>
                <a:cs typeface="Segoe UI" pitchFamily="34" charset="0"/>
              </a:rPr>
              <a:t>Azure, Office, Windows </a:t>
            </a:r>
          </a:p>
          <a:p>
            <a:pPr marL="0" marR="0" lvl="0" indent="0" algn="l" defTabSz="932742" rtl="0" eaLnBrk="1" fontAlgn="auto" latinLnBrk="0" hangingPunct="1">
              <a:lnSpc>
                <a:spcPct val="100000"/>
              </a:lnSpc>
              <a:spcBef>
                <a:spcPct val="0"/>
              </a:spcBef>
              <a:spcAft>
                <a:spcPts val="0"/>
              </a:spcAft>
              <a:buClrTx/>
              <a:buSzTx/>
              <a:buFontTx/>
              <a:buNone/>
              <a:tabLst/>
              <a:defRPr/>
            </a:pPr>
            <a:endParaRPr kumimoji="0" lang="en-US" sz="2000" b="1" i="0" u="none" strike="noStrike" kern="1200" cap="none" spc="-50" normalizeH="0" baseline="0" noProof="0">
              <a:ln w="3175">
                <a:noFill/>
              </a:ln>
              <a:solidFill>
                <a:srgbClr val="D2D2D2">
                  <a:lumMod val="10000"/>
                </a:srgbClr>
              </a:solidFill>
              <a:effectLst/>
              <a:uLnTx/>
              <a:uFillTx/>
              <a:latin typeface="Segoe UI Semibold"/>
              <a:ea typeface="+mn-ea"/>
              <a:cs typeface="Segoe UI" pitchFamily="34" charset="0"/>
            </a:endParaRPr>
          </a:p>
          <a:p>
            <a:pPr marL="0" marR="0" lvl="0" indent="0" algn="l" defTabSz="913957" rtl="0" eaLnBrk="1" fontAlgn="auto" latinLnBrk="0" hangingPunct="1">
              <a:lnSpc>
                <a:spcPct val="100000"/>
              </a:lnSpc>
              <a:spcBef>
                <a:spcPct val="0"/>
              </a:spcBef>
              <a:spcAft>
                <a:spcPts val="1800"/>
              </a:spcAft>
              <a:buClr>
                <a:srgbClr val="FFFFFF"/>
              </a:buClr>
              <a:buSzTx/>
              <a:buFontTx/>
              <a:buNone/>
              <a:tabLst/>
              <a:defRPr/>
            </a:pPr>
            <a:r>
              <a:rPr kumimoji="0" lang="en-US" sz="2000" b="1" i="0" u="none" strike="noStrike" kern="1200" cap="none" spc="-50" normalizeH="0" baseline="0" noProof="0">
                <a:ln w="3175">
                  <a:noFill/>
                </a:ln>
                <a:solidFill>
                  <a:srgbClr val="D2D2D2">
                    <a:lumMod val="10000"/>
                  </a:srgbClr>
                </a:solidFill>
                <a:effectLst/>
                <a:uLnTx/>
                <a:uFillTx/>
                <a:latin typeface="Segoe UI Semibold"/>
                <a:ea typeface="+mn-ea"/>
                <a:cs typeface="Segoe UI" pitchFamily="34" charset="0"/>
              </a:rPr>
              <a:t>Extensible</a:t>
            </a:r>
            <a:br>
              <a:rPr kumimoji="0" lang="en-US" sz="2000" b="1" i="0" u="none" strike="noStrike" kern="1200" cap="none" spc="0" normalizeH="0" baseline="0" noProof="0">
                <a:ln>
                  <a:noFill/>
                </a:ln>
                <a:solidFill>
                  <a:srgbClr val="D2D2D2">
                    <a:lumMod val="10000"/>
                  </a:srgbClr>
                </a:solidFill>
                <a:effectLst/>
                <a:uLnTx/>
                <a:uFillTx/>
                <a:latin typeface="Segoe UI" panose="020B0502040204020203" pitchFamily="34" charset="0"/>
                <a:ea typeface="+mn-ea"/>
                <a:cs typeface="Segoe UI" pitchFamily="34" charset="0"/>
              </a:rPr>
            </a:br>
            <a:r>
              <a:rPr kumimoji="0" lang="en-US" sz="2000" b="0" i="0" u="none" strike="noStrike" kern="1200" cap="none" spc="-50" normalizeH="0" baseline="0" noProof="0">
                <a:ln w="3175">
                  <a:noFill/>
                </a:ln>
                <a:solidFill>
                  <a:srgbClr val="D2D2D2">
                    <a:lumMod val="10000"/>
                  </a:srgbClr>
                </a:solidFill>
                <a:effectLst/>
                <a:uLnTx/>
                <a:uFillTx/>
                <a:latin typeface="Segoe UI" panose="020B0502040204020203" pitchFamily="34" charset="0"/>
                <a:ea typeface="+mn-ea"/>
                <a:cs typeface="Segoe UI" pitchFamily="34" charset="0"/>
              </a:rPr>
              <a:t>TensorFlow, ONNX and Infer.NET</a:t>
            </a:r>
            <a:br>
              <a:rPr lang="en-US" sz="2000" spc="0">
                <a:ln>
                  <a:noFill/>
                </a:ln>
                <a:solidFill>
                  <a:srgbClr val="D2D2D2">
                    <a:lumMod val="10000"/>
                  </a:srgbClr>
                </a:solidFill>
                <a:latin typeface="Segoe UI" panose="020B0502040204020203" pitchFamily="34" charset="0"/>
              </a:rPr>
            </a:br>
            <a:br>
              <a:rPr lang="en-US" sz="2000" spc="0">
                <a:ln>
                  <a:noFill/>
                </a:ln>
                <a:solidFill>
                  <a:srgbClr val="D2D2D2">
                    <a:lumMod val="10000"/>
                  </a:srgbClr>
                </a:solidFill>
                <a:latin typeface="Segoe UI" panose="020B0502040204020203" pitchFamily="34" charset="0"/>
              </a:rPr>
            </a:br>
            <a:br>
              <a:rPr kumimoji="0" lang="en-US" sz="2000" b="1" i="0" u="none" strike="noStrike" kern="1200" cap="none" spc="-50" normalizeH="0" baseline="0" noProof="0">
                <a:ln w="3175">
                  <a:noFill/>
                </a:ln>
                <a:solidFill>
                  <a:srgbClr val="D2D2D2">
                    <a:lumMod val="10000"/>
                  </a:srgbClr>
                </a:solidFill>
                <a:effectLst/>
                <a:uLnTx/>
                <a:uFillTx/>
                <a:latin typeface="Segoe UI Semibold"/>
                <a:ea typeface="+mn-ea"/>
                <a:cs typeface="Segoe UI" pitchFamily="34" charset="0"/>
              </a:rPr>
            </a:br>
            <a:r>
              <a:rPr kumimoji="0" lang="en-US" sz="2000" b="1" i="0" u="none" strike="noStrike" kern="1200" cap="none" spc="-50" normalizeH="0" baseline="0" noProof="0">
                <a:ln w="3175">
                  <a:noFill/>
                </a:ln>
                <a:solidFill>
                  <a:srgbClr val="D2D2D2">
                    <a:lumMod val="10000"/>
                  </a:srgbClr>
                </a:solidFill>
                <a:effectLst/>
                <a:uLnTx/>
                <a:uFillTx/>
                <a:latin typeface="Segoe UI Semibold"/>
                <a:ea typeface="+mn-ea"/>
                <a:cs typeface="Segoe UI" pitchFamily="34" charset="0"/>
              </a:rPr>
              <a:t>Cross-platform and open-source</a:t>
            </a:r>
            <a:br>
              <a:rPr kumimoji="0" lang="en-US" sz="2000" b="1" i="0" u="none" strike="noStrike" kern="1200" cap="none" spc="-50" normalizeH="0" baseline="0" noProof="0">
                <a:ln w="3175">
                  <a:noFill/>
                </a:ln>
                <a:solidFill>
                  <a:srgbClr val="D2D2D2">
                    <a:lumMod val="10000"/>
                  </a:srgbClr>
                </a:solidFill>
                <a:effectLst/>
                <a:uLnTx/>
                <a:uFillTx/>
                <a:latin typeface="Segoe UI" panose="020B0502040204020203" pitchFamily="34" charset="0"/>
                <a:ea typeface="+mn-ea"/>
                <a:cs typeface="Segoe UI" pitchFamily="34" charset="0"/>
              </a:rPr>
            </a:br>
            <a:r>
              <a:rPr kumimoji="0" lang="en-US" sz="2000" b="0" i="0" u="none" strike="noStrike" kern="1200" cap="none" spc="-50" normalizeH="0" baseline="0" noProof="0">
                <a:ln w="3175">
                  <a:noFill/>
                </a:ln>
                <a:solidFill>
                  <a:srgbClr val="D2D2D2">
                    <a:lumMod val="10000"/>
                  </a:srgbClr>
                </a:solidFill>
                <a:effectLst/>
                <a:uLnTx/>
                <a:uFillTx/>
                <a:latin typeface="Segoe UI" panose="020B0502040204020203" pitchFamily="34" charset="0"/>
                <a:ea typeface="+mn-ea"/>
                <a:cs typeface="Segoe UI" pitchFamily="34" charset="0"/>
              </a:rPr>
              <a:t>Runs everywhere</a:t>
            </a:r>
          </a:p>
        </p:txBody>
      </p:sp>
      <p:pic>
        <p:nvPicPr>
          <p:cNvPr id="6" name="Graphic 5">
            <a:extLst>
              <a:ext uri="{FF2B5EF4-FFF2-40B4-BE49-F238E27FC236}">
                <a16:creationId xmlns:a16="http://schemas.microsoft.com/office/drawing/2014/main" id="{44F9CE89-1301-493A-AA39-D052CCB6AFC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0329" y="2061210"/>
            <a:ext cx="4796790" cy="4796790"/>
          </a:xfrm>
          <a:prstGeom prst="rect">
            <a:avLst/>
          </a:prstGeom>
        </p:spPr>
      </p:pic>
      <p:sp>
        <p:nvSpPr>
          <p:cNvPr id="8" name="TextBox 7">
            <a:extLst>
              <a:ext uri="{FF2B5EF4-FFF2-40B4-BE49-F238E27FC236}">
                <a16:creationId xmlns:a16="http://schemas.microsoft.com/office/drawing/2014/main" id="{951A13F8-5AE9-4859-B216-8F5B9776B385}"/>
              </a:ext>
            </a:extLst>
          </p:cNvPr>
          <p:cNvSpPr txBox="1"/>
          <p:nvPr/>
        </p:nvSpPr>
        <p:spPr>
          <a:xfrm rot="19221271">
            <a:off x="-163460" y="585453"/>
            <a:ext cx="212301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ML.NET 1.0 @Build 2019</a:t>
            </a:r>
          </a:p>
        </p:txBody>
      </p:sp>
      <p:sp>
        <p:nvSpPr>
          <p:cNvPr id="9" name="Rectangle: Rounded Corners 8">
            <a:extLst>
              <a:ext uri="{FF2B5EF4-FFF2-40B4-BE49-F238E27FC236}">
                <a16:creationId xmlns:a16="http://schemas.microsoft.com/office/drawing/2014/main" id="{738F5400-CE9D-410E-A052-C0304E8202B8}"/>
              </a:ext>
            </a:extLst>
          </p:cNvPr>
          <p:cNvSpPr/>
          <p:nvPr/>
        </p:nvSpPr>
        <p:spPr bwMode="auto">
          <a:xfrm>
            <a:off x="5035718" y="394385"/>
            <a:ext cx="3339381" cy="384048"/>
          </a:xfrm>
          <a:prstGeom prst="roundRect">
            <a:avLst>
              <a:gd name="adj" fmla="val 26320"/>
            </a:avLst>
          </a:prstGeom>
          <a:solidFill>
            <a:srgbClr val="8661C5">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500" b="1" i="0" u="none" strike="noStrike" kern="0" cap="none" spc="200" normalizeH="0" baseline="0" noProof="0">
                <a:ln>
                  <a:noFill/>
                </a:ln>
                <a:gradFill>
                  <a:gsLst>
                    <a:gs pos="0">
                      <a:srgbClr val="002050"/>
                    </a:gs>
                    <a:gs pos="100000">
                      <a:srgbClr val="002050"/>
                    </a:gs>
                  </a:gsLst>
                  <a:lin ang="5400000" scaled="0"/>
                </a:gradFill>
                <a:effectLst/>
                <a:uLnTx/>
                <a:uFillTx/>
                <a:latin typeface="Segoe UI"/>
                <a:ea typeface="+mn-ea"/>
                <a:cs typeface="Segoe UI" pitchFamily="34" charset="0"/>
              </a:rPr>
              <a:t>ANNOUNCED @ Build2019</a:t>
            </a:r>
          </a:p>
        </p:txBody>
      </p:sp>
    </p:spTree>
    <p:extLst>
      <p:ext uri="{BB962C8B-B14F-4D97-AF65-F5344CB8AC3E}">
        <p14:creationId xmlns:p14="http://schemas.microsoft.com/office/powerpoint/2010/main" val="1752914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path" presetSubtype="0" decel="100000" fill="hold" grpId="1" nodeType="withEffect">
                                  <p:stCondLst>
                                    <p:cond delay="0"/>
                                  </p:stCondLst>
                                  <p:childTnLst>
                                    <p:animMotion origin="layout" path="M 0 3.33333E-6 L 0 0.03842 " pathEditMode="relative" rAng="0" ptsTypes="AA">
                                      <p:cBhvr>
                                        <p:cTn id="9" dur="500" spd="-100000" fill="hold"/>
                                        <p:tgtEl>
                                          <p:spTgt spid="9"/>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41A2054A-82A5-4713-82C4-08FA1882E5E4}"/>
              </a:ext>
            </a:extLst>
          </p:cNvPr>
          <p:cNvGrpSpPr/>
          <p:nvPr/>
        </p:nvGrpSpPr>
        <p:grpSpPr>
          <a:xfrm>
            <a:off x="254777" y="3319446"/>
            <a:ext cx="2584879" cy="831587"/>
            <a:chOff x="413448" y="3327187"/>
            <a:chExt cx="2584878" cy="831586"/>
          </a:xfrm>
        </p:grpSpPr>
        <p:sp>
          <p:nvSpPr>
            <p:cNvPr id="30" name="TextBox 29">
              <a:extLst>
                <a:ext uri="{FF2B5EF4-FFF2-40B4-BE49-F238E27FC236}">
                  <a16:creationId xmlns:a16="http://schemas.microsoft.com/office/drawing/2014/main" id="{1FFC6B3D-B785-4770-8201-5C5206F9CF06}"/>
                </a:ext>
              </a:extLst>
            </p:cNvPr>
            <p:cNvSpPr txBox="1"/>
            <p:nvPr/>
          </p:nvSpPr>
          <p:spPr>
            <a:xfrm>
              <a:off x="1613529" y="3327187"/>
              <a:ext cx="184730" cy="461664"/>
            </a:xfrm>
            <a:prstGeom prst="rect">
              <a:avLst/>
            </a:prstGeom>
            <a:noFill/>
          </p:spPr>
          <p:txBody>
            <a:bodyPr wrap="none"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78D7"/>
                </a:solidFill>
                <a:effectLst/>
                <a:uLnTx/>
                <a:uFillTx/>
                <a:latin typeface="Segoe UI Light" charset="0"/>
                <a:ea typeface="Segoe UI Light" charset="0"/>
                <a:cs typeface="Segoe UI Light" charset="0"/>
              </a:endParaRPr>
            </a:p>
          </p:txBody>
        </p:sp>
        <p:sp>
          <p:nvSpPr>
            <p:cNvPr id="31" name="Rectangle 30">
              <a:extLst>
                <a:ext uri="{FF2B5EF4-FFF2-40B4-BE49-F238E27FC236}">
                  <a16:creationId xmlns:a16="http://schemas.microsoft.com/office/drawing/2014/main" id="{D4E33073-F9E0-465A-8221-E96249F1A813}"/>
                </a:ext>
              </a:extLst>
            </p:cNvPr>
            <p:cNvSpPr/>
            <p:nvPr/>
          </p:nvSpPr>
          <p:spPr>
            <a:xfrm>
              <a:off x="413448" y="3789441"/>
              <a:ext cx="2584878" cy="369332"/>
            </a:xfrm>
            <a:prstGeom prst="rect">
              <a:avLst/>
            </a:prstGeom>
          </p:spPr>
          <p:txBody>
            <a:bodyPr wrap="square">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Segoe UI" charset="0"/>
                <a:cs typeface="Segoe UI" charset="0"/>
              </a:endParaRPr>
            </a:p>
          </p:txBody>
        </p:sp>
      </p:grpSp>
      <p:grpSp>
        <p:nvGrpSpPr>
          <p:cNvPr id="33" name="Group 32">
            <a:extLst>
              <a:ext uri="{FF2B5EF4-FFF2-40B4-BE49-F238E27FC236}">
                <a16:creationId xmlns:a16="http://schemas.microsoft.com/office/drawing/2014/main" id="{EADFF36D-0438-4EA8-A6BD-A3AD4C54376E}"/>
              </a:ext>
            </a:extLst>
          </p:cNvPr>
          <p:cNvGrpSpPr/>
          <p:nvPr/>
        </p:nvGrpSpPr>
        <p:grpSpPr>
          <a:xfrm>
            <a:off x="2427030" y="2435668"/>
            <a:ext cx="2584879" cy="800809"/>
            <a:chOff x="413448" y="3327187"/>
            <a:chExt cx="2584878" cy="800808"/>
          </a:xfrm>
        </p:grpSpPr>
        <p:sp>
          <p:nvSpPr>
            <p:cNvPr id="34" name="TextBox 33">
              <a:extLst>
                <a:ext uri="{FF2B5EF4-FFF2-40B4-BE49-F238E27FC236}">
                  <a16:creationId xmlns:a16="http://schemas.microsoft.com/office/drawing/2014/main" id="{D9FF5781-FAD0-4873-B88D-8B2FAE7F1C35}"/>
                </a:ext>
              </a:extLst>
            </p:cNvPr>
            <p:cNvSpPr txBox="1"/>
            <p:nvPr/>
          </p:nvSpPr>
          <p:spPr>
            <a:xfrm>
              <a:off x="1613553" y="3327187"/>
              <a:ext cx="184730" cy="461664"/>
            </a:xfrm>
            <a:prstGeom prst="rect">
              <a:avLst/>
            </a:prstGeom>
            <a:noFill/>
          </p:spPr>
          <p:txBody>
            <a:bodyPr wrap="none"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78D7"/>
                </a:solidFill>
                <a:effectLst/>
                <a:uLnTx/>
                <a:uFillTx/>
                <a:latin typeface="Segoe UI Light" charset="0"/>
                <a:ea typeface="Segoe UI Light" charset="0"/>
                <a:cs typeface="Segoe UI Light" charset="0"/>
              </a:endParaRPr>
            </a:p>
          </p:txBody>
        </p:sp>
        <p:sp>
          <p:nvSpPr>
            <p:cNvPr id="35" name="Rectangle 34">
              <a:extLst>
                <a:ext uri="{FF2B5EF4-FFF2-40B4-BE49-F238E27FC236}">
                  <a16:creationId xmlns:a16="http://schemas.microsoft.com/office/drawing/2014/main" id="{A429D672-A7DB-468D-9074-85C039693DBE}"/>
                </a:ext>
              </a:extLst>
            </p:cNvPr>
            <p:cNvSpPr/>
            <p:nvPr/>
          </p:nvSpPr>
          <p:spPr>
            <a:xfrm>
              <a:off x="413448" y="3789441"/>
              <a:ext cx="2584878" cy="338554"/>
            </a:xfrm>
            <a:prstGeom prst="rect">
              <a:avLst/>
            </a:prstGeom>
          </p:spPr>
          <p:txBody>
            <a:bodyPr wrap="square">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Segoe UI"/>
                <a:ea typeface="Segoe UI" charset="0"/>
                <a:cs typeface="Segoe UI" charset="0"/>
              </a:endParaRPr>
            </a:p>
          </p:txBody>
        </p:sp>
      </p:grpSp>
      <p:sp>
        <p:nvSpPr>
          <p:cNvPr id="44" name="TextBox 43">
            <a:extLst>
              <a:ext uri="{FF2B5EF4-FFF2-40B4-BE49-F238E27FC236}">
                <a16:creationId xmlns:a16="http://schemas.microsoft.com/office/drawing/2014/main" id="{A4E63B2B-BF25-4A8E-A43B-28EDDE9F7637}"/>
              </a:ext>
            </a:extLst>
          </p:cNvPr>
          <p:cNvSpPr txBox="1"/>
          <p:nvPr/>
        </p:nvSpPr>
        <p:spPr>
          <a:xfrm>
            <a:off x="2915232" y="2667756"/>
            <a:ext cx="1847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TextBox 44">
            <a:extLst>
              <a:ext uri="{FF2B5EF4-FFF2-40B4-BE49-F238E27FC236}">
                <a16:creationId xmlns:a16="http://schemas.microsoft.com/office/drawing/2014/main" id="{5841E3BB-6186-4342-95BB-505E2A9DEC08}"/>
              </a:ext>
            </a:extLst>
          </p:cNvPr>
          <p:cNvSpPr txBox="1"/>
          <p:nvPr/>
        </p:nvSpPr>
        <p:spPr>
          <a:xfrm>
            <a:off x="3639527" y="2436253"/>
            <a:ext cx="184730" cy="461664"/>
          </a:xfrm>
          <a:prstGeom prst="rect">
            <a:avLst/>
          </a:prstGeom>
          <a:noFill/>
        </p:spPr>
        <p:txBody>
          <a:bodyPr wrap="none"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78D7"/>
              </a:solidFill>
              <a:effectLst/>
              <a:uLnTx/>
              <a:uFillTx/>
              <a:latin typeface="Segoe UI Light" charset="0"/>
              <a:ea typeface="Segoe UI Light" charset="0"/>
              <a:cs typeface="Segoe UI Light" charset="0"/>
            </a:endParaRPr>
          </a:p>
        </p:txBody>
      </p:sp>
      <p:sp>
        <p:nvSpPr>
          <p:cNvPr id="58" name="TextBox 57">
            <a:extLst>
              <a:ext uri="{FF2B5EF4-FFF2-40B4-BE49-F238E27FC236}">
                <a16:creationId xmlns:a16="http://schemas.microsoft.com/office/drawing/2014/main" id="{5EF18167-CA6D-4442-935C-8B3862384731}"/>
              </a:ext>
            </a:extLst>
          </p:cNvPr>
          <p:cNvSpPr txBox="1"/>
          <p:nvPr/>
        </p:nvSpPr>
        <p:spPr>
          <a:xfrm>
            <a:off x="6365116" y="1245177"/>
            <a:ext cx="454292"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2F2F2">
                    <a:lumMod val="25000"/>
                  </a:srgbClr>
                </a:solidFill>
                <a:effectLst/>
                <a:uLnTx/>
                <a:uFillTx/>
                <a:latin typeface="Segoe UI"/>
                <a:ea typeface="+mn-ea"/>
                <a:cs typeface="+mn-cs"/>
              </a:rPr>
              <a:t> </a:t>
            </a:r>
          </a:p>
        </p:txBody>
      </p:sp>
      <p:sp>
        <p:nvSpPr>
          <p:cNvPr id="26" name="Photo2_EB9F" title="Icon of a photo of a landscape">
            <a:extLst>
              <a:ext uri="{FF2B5EF4-FFF2-40B4-BE49-F238E27FC236}">
                <a16:creationId xmlns:a16="http://schemas.microsoft.com/office/drawing/2014/main" id="{B2768C87-F8FE-4F62-9B57-8D62148F5632}"/>
              </a:ext>
            </a:extLst>
          </p:cNvPr>
          <p:cNvSpPr>
            <a:spLocks noChangeAspect="1" noEditPoints="1"/>
          </p:cNvSpPr>
          <p:nvPr/>
        </p:nvSpPr>
        <p:spPr bwMode="auto">
          <a:xfrm>
            <a:off x="462157" y="3376959"/>
            <a:ext cx="470836" cy="345547"/>
          </a:xfrm>
          <a:custGeom>
            <a:avLst/>
            <a:gdLst>
              <a:gd name="T0" fmla="*/ 3752 w 3752"/>
              <a:gd name="T1" fmla="*/ 2752 h 2752"/>
              <a:gd name="T2" fmla="*/ 0 w 3752"/>
              <a:gd name="T3" fmla="*/ 2752 h 2752"/>
              <a:gd name="T4" fmla="*/ 0 w 3752"/>
              <a:gd name="T5" fmla="*/ 0 h 2752"/>
              <a:gd name="T6" fmla="*/ 3752 w 3752"/>
              <a:gd name="T7" fmla="*/ 0 h 2752"/>
              <a:gd name="T8" fmla="*/ 3752 w 3752"/>
              <a:gd name="T9" fmla="*/ 2752 h 2752"/>
              <a:gd name="T10" fmla="*/ 2951 w 3752"/>
              <a:gd name="T11" fmla="*/ 751 h 2752"/>
              <a:gd name="T12" fmla="*/ 3002 w 3752"/>
              <a:gd name="T13" fmla="*/ 801 h 2752"/>
              <a:gd name="T14" fmla="*/ 3052 w 3752"/>
              <a:gd name="T15" fmla="*/ 751 h 2752"/>
              <a:gd name="T16" fmla="*/ 3002 w 3752"/>
              <a:gd name="T17" fmla="*/ 700 h 2752"/>
              <a:gd name="T18" fmla="*/ 2951 w 3752"/>
              <a:gd name="T19" fmla="*/ 751 h 2752"/>
              <a:gd name="T20" fmla="*/ 3002 w 3752"/>
              <a:gd name="T21" fmla="*/ 2752 h 2752"/>
              <a:gd name="T22" fmla="*/ 1000 w 3752"/>
              <a:gd name="T23" fmla="*/ 751 h 2752"/>
              <a:gd name="T24" fmla="*/ 0 w 3752"/>
              <a:gd name="T25" fmla="*/ 1751 h 2752"/>
              <a:gd name="T26" fmla="*/ 3752 w 3752"/>
              <a:gd name="T27" fmla="*/ 2502 h 2752"/>
              <a:gd name="T28" fmla="*/ 2752 w 3752"/>
              <a:gd name="T29" fmla="*/ 1501 h 2752"/>
              <a:gd name="T30" fmla="*/ 2251 w 3752"/>
              <a:gd name="T31" fmla="*/ 2001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2" h="2752">
                <a:moveTo>
                  <a:pt x="3752" y="2752"/>
                </a:moveTo>
                <a:cubicBezTo>
                  <a:pt x="0" y="2752"/>
                  <a:pt x="0" y="2752"/>
                  <a:pt x="0" y="2752"/>
                </a:cubicBezTo>
                <a:cubicBezTo>
                  <a:pt x="0" y="0"/>
                  <a:pt x="0" y="0"/>
                  <a:pt x="0" y="0"/>
                </a:cubicBezTo>
                <a:cubicBezTo>
                  <a:pt x="3752" y="0"/>
                  <a:pt x="3752" y="0"/>
                  <a:pt x="3752" y="0"/>
                </a:cubicBezTo>
                <a:lnTo>
                  <a:pt x="3752" y="2752"/>
                </a:lnTo>
                <a:close/>
                <a:moveTo>
                  <a:pt x="2951" y="751"/>
                </a:moveTo>
                <a:cubicBezTo>
                  <a:pt x="2951" y="778"/>
                  <a:pt x="2974" y="801"/>
                  <a:pt x="3002" y="801"/>
                </a:cubicBezTo>
                <a:cubicBezTo>
                  <a:pt x="3030" y="801"/>
                  <a:pt x="3052" y="778"/>
                  <a:pt x="3052" y="751"/>
                </a:cubicBezTo>
                <a:cubicBezTo>
                  <a:pt x="3052" y="723"/>
                  <a:pt x="3030" y="700"/>
                  <a:pt x="3002" y="700"/>
                </a:cubicBezTo>
                <a:cubicBezTo>
                  <a:pt x="2974" y="700"/>
                  <a:pt x="2951" y="723"/>
                  <a:pt x="2951" y="751"/>
                </a:cubicBezTo>
                <a:close/>
                <a:moveTo>
                  <a:pt x="3002" y="2752"/>
                </a:moveTo>
                <a:cubicBezTo>
                  <a:pt x="1000" y="751"/>
                  <a:pt x="1000" y="751"/>
                  <a:pt x="1000" y="751"/>
                </a:cubicBezTo>
                <a:cubicBezTo>
                  <a:pt x="0" y="1751"/>
                  <a:pt x="0" y="1751"/>
                  <a:pt x="0" y="1751"/>
                </a:cubicBezTo>
                <a:moveTo>
                  <a:pt x="3752" y="2502"/>
                </a:moveTo>
                <a:cubicBezTo>
                  <a:pt x="2752" y="1501"/>
                  <a:pt x="2752" y="1501"/>
                  <a:pt x="2752" y="1501"/>
                </a:cubicBezTo>
                <a:cubicBezTo>
                  <a:pt x="2251" y="2001"/>
                  <a:pt x="2251" y="2001"/>
                  <a:pt x="2251" y="200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27" name="camera" title="Icon of a camera">
            <a:extLst>
              <a:ext uri="{FF2B5EF4-FFF2-40B4-BE49-F238E27FC236}">
                <a16:creationId xmlns:a16="http://schemas.microsoft.com/office/drawing/2014/main" id="{D6702F47-337E-432F-98FE-51469A72DEDA}"/>
              </a:ext>
            </a:extLst>
          </p:cNvPr>
          <p:cNvSpPr>
            <a:spLocks noChangeAspect="1" noEditPoints="1"/>
          </p:cNvSpPr>
          <p:nvPr/>
        </p:nvSpPr>
        <p:spPr bwMode="auto">
          <a:xfrm>
            <a:off x="482343" y="4413892"/>
            <a:ext cx="429260" cy="343049"/>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28" name="factory_3" title="Icon of a factory or warehouse">
            <a:extLst>
              <a:ext uri="{FF2B5EF4-FFF2-40B4-BE49-F238E27FC236}">
                <a16:creationId xmlns:a16="http://schemas.microsoft.com/office/drawing/2014/main" id="{3E21944D-4F77-4A03-967F-0AC5F42D9EA8}"/>
              </a:ext>
            </a:extLst>
          </p:cNvPr>
          <p:cNvSpPr>
            <a:spLocks noChangeAspect="1" noEditPoints="1"/>
          </p:cNvSpPr>
          <p:nvPr/>
        </p:nvSpPr>
        <p:spPr bwMode="auto">
          <a:xfrm>
            <a:off x="5254719" y="1575066"/>
            <a:ext cx="411480" cy="347225"/>
          </a:xfrm>
          <a:custGeom>
            <a:avLst/>
            <a:gdLst>
              <a:gd name="T0" fmla="*/ 394 w 394"/>
              <a:gd name="T1" fmla="*/ 101 h 244"/>
              <a:gd name="T2" fmla="*/ 394 w 394"/>
              <a:gd name="T3" fmla="*/ 244 h 244"/>
              <a:gd name="T4" fmla="*/ 0 w 394"/>
              <a:gd name="T5" fmla="*/ 244 h 244"/>
              <a:gd name="T6" fmla="*/ 0 w 394"/>
              <a:gd name="T7" fmla="*/ 101 h 244"/>
              <a:gd name="T8" fmla="*/ 76 w 394"/>
              <a:gd name="T9" fmla="*/ 45 h 244"/>
              <a:gd name="T10" fmla="*/ 76 w 394"/>
              <a:gd name="T11" fmla="*/ 101 h 244"/>
              <a:gd name="T12" fmla="*/ 160 w 394"/>
              <a:gd name="T13" fmla="*/ 45 h 244"/>
              <a:gd name="T14" fmla="*/ 160 w 394"/>
              <a:gd name="T15" fmla="*/ 101 h 244"/>
              <a:gd name="T16" fmla="*/ 394 w 394"/>
              <a:gd name="T17" fmla="*/ 101 h 244"/>
              <a:gd name="T18" fmla="*/ 309 w 394"/>
              <a:gd name="T19" fmla="*/ 101 h 244"/>
              <a:gd name="T20" fmla="*/ 289 w 394"/>
              <a:gd name="T21" fmla="*/ 0 h 244"/>
              <a:gd name="T22" fmla="*/ 273 w 394"/>
              <a:gd name="T23" fmla="*/ 0 h 244"/>
              <a:gd name="T24" fmla="*/ 256 w 394"/>
              <a:gd name="T25" fmla="*/ 101 h 244"/>
              <a:gd name="T26" fmla="*/ 378 w 394"/>
              <a:gd name="T27" fmla="*/ 101 h 244"/>
              <a:gd name="T28" fmla="*/ 358 w 394"/>
              <a:gd name="T29" fmla="*/ 0 h 244"/>
              <a:gd name="T30" fmla="*/ 340 w 394"/>
              <a:gd name="T31" fmla="*/ 0 h 244"/>
              <a:gd name="T32" fmla="*/ 324 w 394"/>
              <a:gd name="T33" fmla="*/ 101 h 244"/>
              <a:gd name="T34" fmla="*/ 57 w 394"/>
              <a:gd name="T35" fmla="*/ 144 h 244"/>
              <a:gd name="T36" fmla="*/ 36 w 394"/>
              <a:gd name="T37" fmla="*/ 144 h 244"/>
              <a:gd name="T38" fmla="*/ 36 w 394"/>
              <a:gd name="T39" fmla="*/ 165 h 244"/>
              <a:gd name="T40" fmla="*/ 57 w 394"/>
              <a:gd name="T41" fmla="*/ 165 h 244"/>
              <a:gd name="T42" fmla="*/ 57 w 394"/>
              <a:gd name="T43" fmla="*/ 144 h 244"/>
              <a:gd name="T44" fmla="*/ 131 w 394"/>
              <a:gd name="T45" fmla="*/ 144 h 244"/>
              <a:gd name="T46" fmla="*/ 112 w 394"/>
              <a:gd name="T47" fmla="*/ 144 h 244"/>
              <a:gd name="T48" fmla="*/ 112 w 394"/>
              <a:gd name="T49" fmla="*/ 165 h 244"/>
              <a:gd name="T50" fmla="*/ 131 w 394"/>
              <a:gd name="T51" fmla="*/ 165 h 244"/>
              <a:gd name="T52" fmla="*/ 131 w 394"/>
              <a:gd name="T53" fmla="*/ 144 h 244"/>
              <a:gd name="T54" fmla="*/ 207 w 394"/>
              <a:gd name="T55" fmla="*/ 144 h 244"/>
              <a:gd name="T56" fmla="*/ 188 w 394"/>
              <a:gd name="T57" fmla="*/ 144 h 244"/>
              <a:gd name="T58" fmla="*/ 188 w 394"/>
              <a:gd name="T59" fmla="*/ 165 h 244"/>
              <a:gd name="T60" fmla="*/ 207 w 394"/>
              <a:gd name="T61" fmla="*/ 165 h 244"/>
              <a:gd name="T62" fmla="*/ 207 w 394"/>
              <a:gd name="T63" fmla="*/ 144 h 244"/>
              <a:gd name="T64" fmla="*/ 283 w 394"/>
              <a:gd name="T65" fmla="*/ 144 h 244"/>
              <a:gd name="T66" fmla="*/ 262 w 394"/>
              <a:gd name="T67" fmla="*/ 144 h 244"/>
              <a:gd name="T68" fmla="*/ 262 w 394"/>
              <a:gd name="T69" fmla="*/ 165 h 244"/>
              <a:gd name="T70" fmla="*/ 283 w 394"/>
              <a:gd name="T71" fmla="*/ 165 h 244"/>
              <a:gd name="T72" fmla="*/ 283 w 394"/>
              <a:gd name="T73" fmla="*/ 144 h 244"/>
              <a:gd name="T74" fmla="*/ 358 w 394"/>
              <a:gd name="T75" fmla="*/ 144 h 244"/>
              <a:gd name="T76" fmla="*/ 338 w 394"/>
              <a:gd name="T77" fmla="*/ 144 h 244"/>
              <a:gd name="T78" fmla="*/ 338 w 394"/>
              <a:gd name="T79" fmla="*/ 165 h 244"/>
              <a:gd name="T80" fmla="*/ 358 w 394"/>
              <a:gd name="T81" fmla="*/ 165 h 244"/>
              <a:gd name="T82" fmla="*/ 358 w 394"/>
              <a:gd name="T83" fmla="*/ 1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4" h="244">
                <a:moveTo>
                  <a:pt x="394" y="101"/>
                </a:moveTo>
                <a:lnTo>
                  <a:pt x="394" y="244"/>
                </a:lnTo>
                <a:lnTo>
                  <a:pt x="0" y="244"/>
                </a:lnTo>
                <a:lnTo>
                  <a:pt x="0" y="101"/>
                </a:lnTo>
                <a:lnTo>
                  <a:pt x="76" y="45"/>
                </a:lnTo>
                <a:lnTo>
                  <a:pt x="76" y="101"/>
                </a:lnTo>
                <a:lnTo>
                  <a:pt x="160" y="45"/>
                </a:lnTo>
                <a:lnTo>
                  <a:pt x="160" y="101"/>
                </a:lnTo>
                <a:lnTo>
                  <a:pt x="394" y="101"/>
                </a:lnTo>
                <a:moveTo>
                  <a:pt x="309" y="101"/>
                </a:moveTo>
                <a:lnTo>
                  <a:pt x="289" y="0"/>
                </a:lnTo>
                <a:lnTo>
                  <a:pt x="273" y="0"/>
                </a:lnTo>
                <a:lnTo>
                  <a:pt x="256" y="101"/>
                </a:lnTo>
                <a:moveTo>
                  <a:pt x="378" y="101"/>
                </a:moveTo>
                <a:lnTo>
                  <a:pt x="358" y="0"/>
                </a:lnTo>
                <a:lnTo>
                  <a:pt x="340" y="0"/>
                </a:lnTo>
                <a:lnTo>
                  <a:pt x="324" y="101"/>
                </a:lnTo>
                <a:moveTo>
                  <a:pt x="57" y="144"/>
                </a:moveTo>
                <a:lnTo>
                  <a:pt x="36" y="144"/>
                </a:lnTo>
                <a:lnTo>
                  <a:pt x="36" y="165"/>
                </a:lnTo>
                <a:lnTo>
                  <a:pt x="57" y="165"/>
                </a:lnTo>
                <a:lnTo>
                  <a:pt x="57" y="144"/>
                </a:lnTo>
                <a:moveTo>
                  <a:pt x="131" y="144"/>
                </a:moveTo>
                <a:lnTo>
                  <a:pt x="112" y="144"/>
                </a:lnTo>
                <a:lnTo>
                  <a:pt x="112" y="165"/>
                </a:lnTo>
                <a:lnTo>
                  <a:pt x="131" y="165"/>
                </a:lnTo>
                <a:lnTo>
                  <a:pt x="131" y="144"/>
                </a:lnTo>
                <a:moveTo>
                  <a:pt x="207" y="144"/>
                </a:moveTo>
                <a:lnTo>
                  <a:pt x="188" y="144"/>
                </a:lnTo>
                <a:lnTo>
                  <a:pt x="188" y="165"/>
                </a:lnTo>
                <a:lnTo>
                  <a:pt x="207" y="165"/>
                </a:lnTo>
                <a:lnTo>
                  <a:pt x="207" y="144"/>
                </a:lnTo>
                <a:moveTo>
                  <a:pt x="283" y="144"/>
                </a:moveTo>
                <a:lnTo>
                  <a:pt x="262" y="144"/>
                </a:lnTo>
                <a:lnTo>
                  <a:pt x="262" y="165"/>
                </a:lnTo>
                <a:lnTo>
                  <a:pt x="283" y="165"/>
                </a:lnTo>
                <a:lnTo>
                  <a:pt x="283" y="144"/>
                </a:lnTo>
                <a:moveTo>
                  <a:pt x="358" y="144"/>
                </a:moveTo>
                <a:lnTo>
                  <a:pt x="338" y="144"/>
                </a:lnTo>
                <a:lnTo>
                  <a:pt x="338" y="165"/>
                </a:lnTo>
                <a:lnTo>
                  <a:pt x="358" y="165"/>
                </a:lnTo>
                <a:lnTo>
                  <a:pt x="358" y="144"/>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32" name="ShoppingCart_E7BF" title="Icon of a shopping cart">
            <a:extLst>
              <a:ext uri="{FF2B5EF4-FFF2-40B4-BE49-F238E27FC236}">
                <a16:creationId xmlns:a16="http://schemas.microsoft.com/office/drawing/2014/main" id="{688686FC-526A-4C1E-90DC-6291C5F058EF}"/>
              </a:ext>
            </a:extLst>
          </p:cNvPr>
          <p:cNvSpPr>
            <a:spLocks noChangeAspect="1" noEditPoints="1"/>
          </p:cNvSpPr>
          <p:nvPr/>
        </p:nvSpPr>
        <p:spPr bwMode="auto">
          <a:xfrm>
            <a:off x="5230670" y="2523829"/>
            <a:ext cx="430126"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36" name="people_3" title="Icon of a person surrounded by brackets">
            <a:extLst>
              <a:ext uri="{FF2B5EF4-FFF2-40B4-BE49-F238E27FC236}">
                <a16:creationId xmlns:a16="http://schemas.microsoft.com/office/drawing/2014/main" id="{98C45569-F45A-4450-98E9-9270AC421914}"/>
              </a:ext>
            </a:extLst>
          </p:cNvPr>
          <p:cNvSpPr>
            <a:spLocks noChangeAspect="1" noEditPoints="1"/>
          </p:cNvSpPr>
          <p:nvPr/>
        </p:nvSpPr>
        <p:spPr bwMode="auto">
          <a:xfrm>
            <a:off x="5261983" y="3472183"/>
            <a:ext cx="403722" cy="406950"/>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37" name="Financial_E7BB" title="Icon of a chart made of vertical lines with a line tracing the top of each, turning into an arrow pointing up">
            <a:extLst>
              <a:ext uri="{FF2B5EF4-FFF2-40B4-BE49-F238E27FC236}">
                <a16:creationId xmlns:a16="http://schemas.microsoft.com/office/drawing/2014/main" id="{78BBF708-9677-46F9-85E9-08327CB91F23}"/>
              </a:ext>
            </a:extLst>
          </p:cNvPr>
          <p:cNvSpPr>
            <a:spLocks noChangeAspect="1" noEditPoints="1"/>
          </p:cNvSpPr>
          <p:nvPr/>
        </p:nvSpPr>
        <p:spPr bwMode="auto">
          <a:xfrm>
            <a:off x="6033090" y="1473058"/>
            <a:ext cx="410030" cy="365760"/>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70" name="circle" title="Icon of a circle with three smaller circles on it">
            <a:extLst>
              <a:ext uri="{FF2B5EF4-FFF2-40B4-BE49-F238E27FC236}">
                <a16:creationId xmlns:a16="http://schemas.microsoft.com/office/drawing/2014/main" id="{679C4BFB-AC24-43EC-98F1-E6BD856D5BF3}"/>
              </a:ext>
            </a:extLst>
          </p:cNvPr>
          <p:cNvSpPr>
            <a:spLocks noChangeAspect="1" noEditPoints="1"/>
          </p:cNvSpPr>
          <p:nvPr/>
        </p:nvSpPr>
        <p:spPr bwMode="auto">
          <a:xfrm>
            <a:off x="469838" y="5540481"/>
            <a:ext cx="413479" cy="420347"/>
          </a:xfrm>
          <a:custGeom>
            <a:avLst/>
            <a:gdLst>
              <a:gd name="T0" fmla="*/ 26 w 340"/>
              <a:gd name="T1" fmla="*/ 224 h 345"/>
              <a:gd name="T2" fmla="*/ 23 w 340"/>
              <a:gd name="T3" fmla="*/ 198 h 345"/>
              <a:gd name="T4" fmla="*/ 119 w 340"/>
              <a:gd name="T5" fmla="*/ 59 h 345"/>
              <a:gd name="T6" fmla="*/ 77 w 340"/>
              <a:gd name="T7" fmla="*/ 312 h 345"/>
              <a:gd name="T8" fmla="*/ 170 w 340"/>
              <a:gd name="T9" fmla="*/ 345 h 345"/>
              <a:gd name="T10" fmla="*/ 262 w 340"/>
              <a:gd name="T11" fmla="*/ 312 h 345"/>
              <a:gd name="T12" fmla="*/ 314 w 340"/>
              <a:gd name="T13" fmla="*/ 224 h 345"/>
              <a:gd name="T14" fmla="*/ 317 w 340"/>
              <a:gd name="T15" fmla="*/ 198 h 345"/>
              <a:gd name="T16" fmla="*/ 220 w 340"/>
              <a:gd name="T17" fmla="*/ 60 h 345"/>
              <a:gd name="T18" fmla="*/ 170 w 340"/>
              <a:gd name="T19" fmla="*/ 102 h 345"/>
              <a:gd name="T20" fmla="*/ 221 w 340"/>
              <a:gd name="T21" fmla="*/ 51 h 345"/>
              <a:gd name="T22" fmla="*/ 170 w 340"/>
              <a:gd name="T23" fmla="*/ 0 h 345"/>
              <a:gd name="T24" fmla="*/ 119 w 340"/>
              <a:gd name="T25" fmla="*/ 51 h 345"/>
              <a:gd name="T26" fmla="*/ 170 w 340"/>
              <a:gd name="T27" fmla="*/ 102 h 345"/>
              <a:gd name="T28" fmla="*/ 51 w 340"/>
              <a:gd name="T29" fmla="*/ 319 h 345"/>
              <a:gd name="T30" fmla="*/ 102 w 340"/>
              <a:gd name="T31" fmla="*/ 268 h 345"/>
              <a:gd name="T32" fmla="*/ 51 w 340"/>
              <a:gd name="T33" fmla="*/ 217 h 345"/>
              <a:gd name="T34" fmla="*/ 0 w 340"/>
              <a:gd name="T35" fmla="*/ 268 h 345"/>
              <a:gd name="T36" fmla="*/ 51 w 340"/>
              <a:gd name="T37" fmla="*/ 319 h 345"/>
              <a:gd name="T38" fmla="*/ 289 w 340"/>
              <a:gd name="T39" fmla="*/ 319 h 345"/>
              <a:gd name="T40" fmla="*/ 340 w 340"/>
              <a:gd name="T41" fmla="*/ 268 h 345"/>
              <a:gd name="T42" fmla="*/ 289 w 340"/>
              <a:gd name="T43" fmla="*/ 217 h 345"/>
              <a:gd name="T44" fmla="*/ 238 w 340"/>
              <a:gd name="T45" fmla="*/ 268 h 345"/>
              <a:gd name="T46" fmla="*/ 289 w 340"/>
              <a:gd name="T47" fmla="*/ 31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45">
                <a:moveTo>
                  <a:pt x="26" y="224"/>
                </a:moveTo>
                <a:cubicBezTo>
                  <a:pt x="24" y="215"/>
                  <a:pt x="23" y="208"/>
                  <a:pt x="23" y="198"/>
                </a:cubicBezTo>
                <a:cubicBezTo>
                  <a:pt x="23" y="136"/>
                  <a:pt x="65" y="81"/>
                  <a:pt x="119" y="59"/>
                </a:cubicBezTo>
                <a:moveTo>
                  <a:pt x="77" y="312"/>
                </a:moveTo>
                <a:cubicBezTo>
                  <a:pt x="103" y="334"/>
                  <a:pt x="134" y="345"/>
                  <a:pt x="170" y="345"/>
                </a:cubicBezTo>
                <a:cubicBezTo>
                  <a:pt x="207" y="345"/>
                  <a:pt x="236" y="334"/>
                  <a:pt x="262" y="312"/>
                </a:cubicBezTo>
                <a:moveTo>
                  <a:pt x="314" y="224"/>
                </a:moveTo>
                <a:cubicBezTo>
                  <a:pt x="316" y="214"/>
                  <a:pt x="317" y="208"/>
                  <a:pt x="317" y="198"/>
                </a:cubicBezTo>
                <a:cubicBezTo>
                  <a:pt x="317" y="134"/>
                  <a:pt x="277" y="80"/>
                  <a:pt x="220" y="60"/>
                </a:cubicBezTo>
                <a:moveTo>
                  <a:pt x="170" y="102"/>
                </a:moveTo>
                <a:cubicBezTo>
                  <a:pt x="198" y="102"/>
                  <a:pt x="221" y="79"/>
                  <a:pt x="221" y="51"/>
                </a:cubicBezTo>
                <a:cubicBezTo>
                  <a:pt x="221" y="23"/>
                  <a:pt x="198" y="0"/>
                  <a:pt x="170" y="0"/>
                </a:cubicBezTo>
                <a:cubicBezTo>
                  <a:pt x="142" y="0"/>
                  <a:pt x="119" y="23"/>
                  <a:pt x="119" y="51"/>
                </a:cubicBezTo>
                <a:cubicBezTo>
                  <a:pt x="119" y="79"/>
                  <a:pt x="142" y="102"/>
                  <a:pt x="170" y="102"/>
                </a:cubicBezTo>
                <a:close/>
                <a:moveTo>
                  <a:pt x="51" y="319"/>
                </a:moveTo>
                <a:cubicBezTo>
                  <a:pt x="79" y="319"/>
                  <a:pt x="102" y="297"/>
                  <a:pt x="102" y="268"/>
                </a:cubicBezTo>
                <a:cubicBezTo>
                  <a:pt x="102" y="240"/>
                  <a:pt x="79" y="217"/>
                  <a:pt x="51" y="217"/>
                </a:cubicBezTo>
                <a:cubicBezTo>
                  <a:pt x="23" y="217"/>
                  <a:pt x="0" y="240"/>
                  <a:pt x="0" y="268"/>
                </a:cubicBezTo>
                <a:cubicBezTo>
                  <a:pt x="0" y="297"/>
                  <a:pt x="23" y="319"/>
                  <a:pt x="51" y="319"/>
                </a:cubicBezTo>
                <a:close/>
                <a:moveTo>
                  <a:pt x="289" y="319"/>
                </a:moveTo>
                <a:cubicBezTo>
                  <a:pt x="317" y="319"/>
                  <a:pt x="340" y="297"/>
                  <a:pt x="340" y="268"/>
                </a:cubicBezTo>
                <a:cubicBezTo>
                  <a:pt x="340" y="240"/>
                  <a:pt x="317" y="217"/>
                  <a:pt x="289" y="217"/>
                </a:cubicBezTo>
                <a:cubicBezTo>
                  <a:pt x="261" y="217"/>
                  <a:pt x="238" y="240"/>
                  <a:pt x="238" y="268"/>
                </a:cubicBezTo>
                <a:cubicBezTo>
                  <a:pt x="238" y="297"/>
                  <a:pt x="261" y="319"/>
                  <a:pt x="289" y="319"/>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Segoe UI"/>
              <a:ea typeface="+mn-ea"/>
              <a:cs typeface="+mn-cs"/>
            </a:endParaRPr>
          </a:p>
        </p:txBody>
      </p:sp>
      <p:sp>
        <p:nvSpPr>
          <p:cNvPr id="52" name="emoticon" title="Icon of a face smiling">
            <a:extLst>
              <a:ext uri="{FF2B5EF4-FFF2-40B4-BE49-F238E27FC236}">
                <a16:creationId xmlns:a16="http://schemas.microsoft.com/office/drawing/2014/main" id="{69010C29-A33A-4BA3-B1AB-1660E803962B}"/>
              </a:ext>
            </a:extLst>
          </p:cNvPr>
          <p:cNvSpPr>
            <a:spLocks noChangeAspect="1" noEditPoints="1"/>
          </p:cNvSpPr>
          <p:nvPr/>
        </p:nvSpPr>
        <p:spPr bwMode="auto">
          <a:xfrm>
            <a:off x="525461" y="1486298"/>
            <a:ext cx="365760" cy="365760"/>
          </a:xfrm>
          <a:custGeom>
            <a:avLst/>
            <a:gdLst>
              <a:gd name="T0" fmla="*/ 312 w 312"/>
              <a:gd name="T1" fmla="*/ 156 h 312"/>
              <a:gd name="T2" fmla="*/ 156 w 312"/>
              <a:gd name="T3" fmla="*/ 312 h 312"/>
              <a:gd name="T4" fmla="*/ 0 w 312"/>
              <a:gd name="T5" fmla="*/ 156 h 312"/>
              <a:gd name="T6" fmla="*/ 156 w 312"/>
              <a:gd name="T7" fmla="*/ 0 h 312"/>
              <a:gd name="T8" fmla="*/ 312 w 312"/>
              <a:gd name="T9" fmla="*/ 156 h 312"/>
              <a:gd name="T10" fmla="*/ 73 w 312"/>
              <a:gd name="T11" fmla="*/ 200 h 312"/>
              <a:gd name="T12" fmla="*/ 156 w 312"/>
              <a:gd name="T13" fmla="*/ 250 h 312"/>
              <a:gd name="T14" fmla="*/ 239 w 312"/>
              <a:gd name="T15" fmla="*/ 200 h 312"/>
              <a:gd name="T16" fmla="*/ 94 w 312"/>
              <a:gd name="T17" fmla="*/ 100 h 312"/>
              <a:gd name="T18" fmla="*/ 80 w 312"/>
              <a:gd name="T19" fmla="*/ 114 h 312"/>
              <a:gd name="T20" fmla="*/ 94 w 312"/>
              <a:gd name="T21" fmla="*/ 128 h 312"/>
              <a:gd name="T22" fmla="*/ 108 w 312"/>
              <a:gd name="T23" fmla="*/ 114 h 312"/>
              <a:gd name="T24" fmla="*/ 94 w 312"/>
              <a:gd name="T25" fmla="*/ 100 h 312"/>
              <a:gd name="T26" fmla="*/ 220 w 312"/>
              <a:gd name="T27" fmla="*/ 100 h 312"/>
              <a:gd name="T28" fmla="*/ 206 w 312"/>
              <a:gd name="T29" fmla="*/ 114 h 312"/>
              <a:gd name="T30" fmla="*/ 220 w 312"/>
              <a:gd name="T31" fmla="*/ 128 h 312"/>
              <a:gd name="T32" fmla="*/ 234 w 312"/>
              <a:gd name="T33" fmla="*/ 114 h 312"/>
              <a:gd name="T34" fmla="*/ 220 w 312"/>
              <a:gd name="T35" fmla="*/ 10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312">
                <a:moveTo>
                  <a:pt x="312" y="156"/>
                </a:moveTo>
                <a:cubicBezTo>
                  <a:pt x="312" y="242"/>
                  <a:pt x="242" y="312"/>
                  <a:pt x="156" y="312"/>
                </a:cubicBezTo>
                <a:cubicBezTo>
                  <a:pt x="70" y="312"/>
                  <a:pt x="0" y="242"/>
                  <a:pt x="0" y="156"/>
                </a:cubicBezTo>
                <a:cubicBezTo>
                  <a:pt x="0" y="70"/>
                  <a:pt x="70" y="0"/>
                  <a:pt x="156" y="0"/>
                </a:cubicBezTo>
                <a:cubicBezTo>
                  <a:pt x="242" y="0"/>
                  <a:pt x="312" y="70"/>
                  <a:pt x="312" y="156"/>
                </a:cubicBezTo>
                <a:close/>
                <a:moveTo>
                  <a:pt x="73" y="200"/>
                </a:moveTo>
                <a:cubicBezTo>
                  <a:pt x="89" y="230"/>
                  <a:pt x="120" y="250"/>
                  <a:pt x="156" y="250"/>
                </a:cubicBezTo>
                <a:cubicBezTo>
                  <a:pt x="192" y="250"/>
                  <a:pt x="223" y="230"/>
                  <a:pt x="239" y="200"/>
                </a:cubicBezTo>
                <a:moveTo>
                  <a:pt x="94" y="100"/>
                </a:moveTo>
                <a:cubicBezTo>
                  <a:pt x="86" y="100"/>
                  <a:pt x="80" y="106"/>
                  <a:pt x="80" y="114"/>
                </a:cubicBezTo>
                <a:cubicBezTo>
                  <a:pt x="80" y="122"/>
                  <a:pt x="86" y="128"/>
                  <a:pt x="94" y="128"/>
                </a:cubicBezTo>
                <a:cubicBezTo>
                  <a:pt x="102" y="128"/>
                  <a:pt x="108" y="122"/>
                  <a:pt x="108" y="114"/>
                </a:cubicBezTo>
                <a:cubicBezTo>
                  <a:pt x="108" y="106"/>
                  <a:pt x="102" y="100"/>
                  <a:pt x="94" y="100"/>
                </a:cubicBezTo>
                <a:close/>
                <a:moveTo>
                  <a:pt x="220" y="100"/>
                </a:moveTo>
                <a:cubicBezTo>
                  <a:pt x="212" y="100"/>
                  <a:pt x="206" y="106"/>
                  <a:pt x="206" y="114"/>
                </a:cubicBezTo>
                <a:cubicBezTo>
                  <a:pt x="206" y="122"/>
                  <a:pt x="212" y="128"/>
                  <a:pt x="220" y="128"/>
                </a:cubicBezTo>
                <a:cubicBezTo>
                  <a:pt x="228" y="128"/>
                  <a:pt x="234" y="122"/>
                  <a:pt x="234" y="114"/>
                </a:cubicBezTo>
                <a:cubicBezTo>
                  <a:pt x="234" y="106"/>
                  <a:pt x="228" y="100"/>
                  <a:pt x="220" y="100"/>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55" name="TextBox 54">
            <a:extLst>
              <a:ext uri="{FF2B5EF4-FFF2-40B4-BE49-F238E27FC236}">
                <a16:creationId xmlns:a16="http://schemas.microsoft.com/office/drawing/2014/main" id="{50EF7115-3EA3-4919-95DF-46D18A29800B}"/>
              </a:ext>
            </a:extLst>
          </p:cNvPr>
          <p:cNvSpPr txBox="1"/>
          <p:nvPr/>
        </p:nvSpPr>
        <p:spPr>
          <a:xfrm>
            <a:off x="68185" y="266790"/>
            <a:ext cx="9976129" cy="904863"/>
          </a:xfrm>
          <a:prstGeom prst="rect">
            <a:avLst/>
          </a:prstGeom>
          <a:noFill/>
        </p:spPr>
        <p:txBody>
          <a:bodyPr wrap="none" lIns="182880" tIns="146304" rIns="182880" bIns="146304" rtlCol="0">
            <a:spAutoFit/>
          </a:bodyPr>
          <a:lstStyle/>
          <a:p>
            <a:pPr marL="0" marR="0" lvl="0" indent="0" algn="l" defTabSz="914367" rtl="0" eaLnBrk="1" fontAlgn="auto" latinLnBrk="0" hangingPunct="1">
              <a:lnSpc>
                <a:spcPct val="90000"/>
              </a:lnSpc>
              <a:spcBef>
                <a:spcPct val="0"/>
              </a:spcBef>
              <a:spcAft>
                <a:spcPts val="1200"/>
              </a:spcAft>
              <a:buClrTx/>
              <a:buSzTx/>
              <a:buFontTx/>
              <a:buNone/>
              <a:tabLst/>
              <a:defRPr/>
            </a:pPr>
            <a:r>
              <a:rPr kumimoji="0" lang="en-US" sz="4400" i="0" u="none" strike="noStrike" kern="1200" cap="none" spc="-100" normalizeH="0" baseline="0" noProof="0">
                <a:ln w="3175">
                  <a:noFill/>
                </a:ln>
                <a:solidFill>
                  <a:srgbClr val="505050"/>
                </a:solidFill>
                <a:effectLst/>
                <a:uLnTx/>
                <a:uFillTx/>
                <a:latin typeface="Segoe UI Light"/>
                <a:ea typeface="+mn-ea"/>
                <a:cs typeface="+mn-cs"/>
              </a:rPr>
              <a:t>A few things you can do with ML.NET 1.0 …</a:t>
            </a:r>
          </a:p>
        </p:txBody>
      </p:sp>
      <p:sp>
        <p:nvSpPr>
          <p:cNvPr id="57" name="TextBox 56">
            <a:extLst>
              <a:ext uri="{FF2B5EF4-FFF2-40B4-BE49-F238E27FC236}">
                <a16:creationId xmlns:a16="http://schemas.microsoft.com/office/drawing/2014/main" id="{14E33B18-BBC5-43BA-BA17-BB343DBAE62E}"/>
              </a:ext>
            </a:extLst>
          </p:cNvPr>
          <p:cNvSpPr txBox="1"/>
          <p:nvPr/>
        </p:nvSpPr>
        <p:spPr>
          <a:xfrm rot="19221271">
            <a:off x="805683" y="585453"/>
            <a:ext cx="18473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pic>
        <p:nvPicPr>
          <p:cNvPr id="2" name="Picture 1">
            <a:extLst>
              <a:ext uri="{FF2B5EF4-FFF2-40B4-BE49-F238E27FC236}">
                <a16:creationId xmlns:a16="http://schemas.microsoft.com/office/drawing/2014/main" id="{858D08E7-AD10-4338-89D9-883DC0EA8763}"/>
              </a:ext>
            </a:extLst>
          </p:cNvPr>
          <p:cNvPicPr>
            <a:picLocks noChangeAspect="1"/>
          </p:cNvPicPr>
          <p:nvPr/>
        </p:nvPicPr>
        <p:blipFill>
          <a:blip r:embed="rId3"/>
          <a:stretch>
            <a:fillRect/>
          </a:stretch>
        </p:blipFill>
        <p:spPr>
          <a:xfrm>
            <a:off x="4531267" y="4026204"/>
            <a:ext cx="2257425" cy="523875"/>
          </a:xfrm>
          <a:prstGeom prst="rect">
            <a:avLst/>
          </a:prstGeom>
        </p:spPr>
      </p:pic>
      <p:pic>
        <p:nvPicPr>
          <p:cNvPr id="4" name="Picture 3">
            <a:extLst>
              <a:ext uri="{FF2B5EF4-FFF2-40B4-BE49-F238E27FC236}">
                <a16:creationId xmlns:a16="http://schemas.microsoft.com/office/drawing/2014/main" id="{F1AAD00C-805E-43C3-AA18-8CB2A7EF8CF7}"/>
              </a:ext>
            </a:extLst>
          </p:cNvPr>
          <p:cNvPicPr>
            <a:picLocks noChangeAspect="1"/>
          </p:cNvPicPr>
          <p:nvPr/>
        </p:nvPicPr>
        <p:blipFill>
          <a:blip r:embed="rId4"/>
          <a:stretch>
            <a:fillRect/>
          </a:stretch>
        </p:blipFill>
        <p:spPr>
          <a:xfrm>
            <a:off x="211041" y="1308252"/>
            <a:ext cx="11644098" cy="5141762"/>
          </a:xfrm>
          <a:prstGeom prst="rect">
            <a:avLst/>
          </a:prstGeom>
        </p:spPr>
      </p:pic>
    </p:spTree>
    <p:extLst>
      <p:ext uri="{BB962C8B-B14F-4D97-AF65-F5344CB8AC3E}">
        <p14:creationId xmlns:p14="http://schemas.microsoft.com/office/powerpoint/2010/main" val="254696387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4892F9-2CF6-4F61-91DB-C644D6154739}"/>
              </a:ext>
            </a:extLst>
          </p:cNvPr>
          <p:cNvSpPr>
            <a:spLocks noGrp="1"/>
          </p:cNvSpPr>
          <p:nvPr>
            <p:ph type="title"/>
          </p:nvPr>
        </p:nvSpPr>
        <p:spPr>
          <a:xfrm>
            <a:off x="182154" y="2778711"/>
            <a:ext cx="11655840" cy="1645371"/>
          </a:xfrm>
        </p:spPr>
        <p:txBody>
          <a:bodyPr/>
          <a:lstStyle/>
          <a:p>
            <a:r>
              <a:rPr lang="en-US" noProof="0" dirty="0"/>
              <a:t>Three key concepts</a:t>
            </a:r>
            <a:br>
              <a:rPr lang="en-US" noProof="0" dirty="0"/>
            </a:br>
            <a:r>
              <a:rPr lang="en-US" sz="4000" i="1" noProof="0" dirty="0"/>
              <a:t>(what might show up on future certification exams)</a:t>
            </a:r>
            <a:r>
              <a:rPr lang="en-US" noProof="0" dirty="0"/>
              <a:t> </a:t>
            </a:r>
          </a:p>
        </p:txBody>
      </p:sp>
    </p:spTree>
    <p:extLst>
      <p:ext uri="{BB962C8B-B14F-4D97-AF65-F5344CB8AC3E}">
        <p14:creationId xmlns:p14="http://schemas.microsoft.com/office/powerpoint/2010/main" val="388836966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4BB36402-424B-464F-B9CA-4CBEF528F110}"/>
              </a:ext>
            </a:extLst>
          </p:cNvPr>
          <p:cNvGraphicFramePr/>
          <p:nvPr/>
        </p:nvGraphicFramePr>
        <p:xfrm>
          <a:off x="337000" y="6078051"/>
          <a:ext cx="11521046" cy="5970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extBox 10">
            <a:extLst>
              <a:ext uri="{FF2B5EF4-FFF2-40B4-BE49-F238E27FC236}">
                <a16:creationId xmlns:a16="http://schemas.microsoft.com/office/drawing/2014/main" id="{D3DCD0AD-8A78-41F6-90B3-4060FB12066F}"/>
              </a:ext>
            </a:extLst>
          </p:cNvPr>
          <p:cNvSpPr txBox="1"/>
          <p:nvPr/>
        </p:nvSpPr>
        <p:spPr>
          <a:xfrm>
            <a:off x="68185" y="266790"/>
            <a:ext cx="1864934" cy="904863"/>
          </a:xfrm>
          <a:prstGeom prst="rect">
            <a:avLst/>
          </a:prstGeom>
          <a:noFill/>
        </p:spPr>
        <p:txBody>
          <a:bodyPr wrap="none" lIns="182880" tIns="146304" rIns="182880" bIns="146304" rtlCol="0">
            <a:spAutoFit/>
          </a:bodyPr>
          <a:lstStyle/>
          <a:p>
            <a:pPr marL="0" marR="0" lvl="0" indent="0" algn="l" defTabSz="914367" rtl="0" eaLnBrk="1" fontAlgn="auto" latinLnBrk="0" hangingPunct="1">
              <a:lnSpc>
                <a:spcPct val="90000"/>
              </a:lnSpc>
              <a:spcBef>
                <a:spcPct val="0"/>
              </a:spcBef>
              <a:spcAft>
                <a:spcPts val="1200"/>
              </a:spcAft>
              <a:buClrTx/>
              <a:buSzTx/>
              <a:buFontTx/>
              <a:buNone/>
              <a:tabLst/>
              <a:defRPr/>
            </a:pPr>
            <a:r>
              <a:rPr lang="en-US" sz="4400" spc="-100">
                <a:ln w="3175">
                  <a:noFill/>
                </a:ln>
                <a:solidFill>
                  <a:srgbClr val="505050"/>
                </a:solidFill>
                <a:latin typeface="Segoe UI Light"/>
              </a:rPr>
              <a:t>1. Data</a:t>
            </a:r>
            <a:endParaRPr kumimoji="0" lang="en-US" sz="4400" i="0" u="none" strike="noStrike" kern="1200" cap="none" spc="-100" normalizeH="0" baseline="0" noProof="0">
              <a:ln w="3175">
                <a:noFill/>
              </a:ln>
              <a:solidFill>
                <a:srgbClr val="505050"/>
              </a:solidFill>
              <a:effectLst/>
              <a:uLnTx/>
              <a:uFillTx/>
              <a:latin typeface="Segoe UI Light"/>
              <a:ea typeface="+mn-ea"/>
              <a:cs typeface="+mn-cs"/>
            </a:endParaRPr>
          </a:p>
        </p:txBody>
      </p:sp>
      <p:sp>
        <p:nvSpPr>
          <p:cNvPr id="16" name="Rectangle 15">
            <a:extLst>
              <a:ext uri="{FF2B5EF4-FFF2-40B4-BE49-F238E27FC236}">
                <a16:creationId xmlns:a16="http://schemas.microsoft.com/office/drawing/2014/main" id="{0A04A3FB-37A9-47DD-B926-0FF9BFE66675}"/>
              </a:ext>
            </a:extLst>
          </p:cNvPr>
          <p:cNvSpPr/>
          <p:nvPr/>
        </p:nvSpPr>
        <p:spPr bwMode="auto">
          <a:xfrm>
            <a:off x="5103921" y="1171653"/>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gradFill>
                  <a:gsLst>
                    <a:gs pos="40075">
                      <a:srgbClr val="FFFFFF"/>
                    </a:gs>
                    <a:gs pos="30000">
                      <a:srgbClr val="FFFFFF"/>
                    </a:gs>
                  </a:gsLst>
                  <a:lin ang="5400000" scaled="0"/>
                </a:gradFill>
              </a:rPr>
              <a:t>Data</a:t>
            </a:r>
          </a:p>
        </p:txBody>
      </p:sp>
      <p:sp>
        <p:nvSpPr>
          <p:cNvPr id="17" name="Rectangle 16">
            <a:extLst>
              <a:ext uri="{FF2B5EF4-FFF2-40B4-BE49-F238E27FC236}">
                <a16:creationId xmlns:a16="http://schemas.microsoft.com/office/drawing/2014/main" id="{B5A1B286-8758-4A8B-9EAE-F5C862BF13E9}"/>
              </a:ext>
            </a:extLst>
          </p:cNvPr>
          <p:cNvSpPr/>
          <p:nvPr/>
        </p:nvSpPr>
        <p:spPr bwMode="auto">
          <a:xfrm>
            <a:off x="139813" y="4123350"/>
            <a:ext cx="11912374" cy="416195"/>
          </a:xfrm>
          <a:prstGeom prst="rect">
            <a:avLst/>
          </a:prstGeom>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solidFill>
                  <a:schemeClr val="tx1"/>
                </a:solidFill>
              </a:rPr>
              <a:t>Example</a:t>
            </a:r>
          </a:p>
        </p:txBody>
      </p:sp>
      <p:graphicFrame>
        <p:nvGraphicFramePr>
          <p:cNvPr id="7" name="Table 6">
            <a:extLst>
              <a:ext uri="{FF2B5EF4-FFF2-40B4-BE49-F238E27FC236}">
                <a16:creationId xmlns:a16="http://schemas.microsoft.com/office/drawing/2014/main" id="{D0C955E1-5B59-4402-B9DE-2903A8D61FE9}"/>
              </a:ext>
            </a:extLst>
          </p:cNvPr>
          <p:cNvGraphicFramePr>
            <a:graphicFrameLocks noGrp="1"/>
          </p:cNvGraphicFramePr>
          <p:nvPr/>
        </p:nvGraphicFramePr>
        <p:xfrm>
          <a:off x="2101406" y="4719655"/>
          <a:ext cx="8237817" cy="1843786"/>
        </p:xfrm>
        <a:graphic>
          <a:graphicData uri="http://schemas.openxmlformats.org/drawingml/2006/table">
            <a:tbl>
              <a:tblPr firstRow="1" bandRow="1">
                <a:tableStyleId>{5C22544A-7EE6-4342-B048-85BDC9FD1C3A}</a:tableStyleId>
              </a:tblPr>
              <a:tblGrid>
                <a:gridCol w="5455224">
                  <a:extLst>
                    <a:ext uri="{9D8B030D-6E8A-4147-A177-3AD203B41FA5}">
                      <a16:colId xmlns:a16="http://schemas.microsoft.com/office/drawing/2014/main" val="2718453439"/>
                    </a:ext>
                  </a:extLst>
                </a:gridCol>
                <a:gridCol w="2782593">
                  <a:extLst>
                    <a:ext uri="{9D8B030D-6E8A-4147-A177-3AD203B41FA5}">
                      <a16:colId xmlns:a16="http://schemas.microsoft.com/office/drawing/2014/main" val="3349420473"/>
                    </a:ext>
                  </a:extLst>
                </a:gridCol>
              </a:tblGrid>
              <a:tr h="0">
                <a:tc>
                  <a:txBody>
                    <a:bodyPr/>
                    <a:lstStyle/>
                    <a:p>
                      <a:r>
                        <a:rPr lang="en-US" dirty="0"/>
                        <a:t>Comment Text</a:t>
                      </a:r>
                    </a:p>
                  </a:txBody>
                  <a:tcPr/>
                </a:tc>
                <a:tc>
                  <a:txBody>
                    <a:bodyPr/>
                    <a:lstStyle/>
                    <a:p>
                      <a:r>
                        <a:rPr lang="en-US"/>
                        <a:t>Sentiment</a:t>
                      </a:r>
                    </a:p>
                  </a:txBody>
                  <a:tcPr/>
                </a:tc>
                <a:extLst>
                  <a:ext uri="{0D108BD9-81ED-4DB2-BD59-A6C34878D82A}">
                    <a16:rowId xmlns:a16="http://schemas.microsoft.com/office/drawing/2014/main" val="3341935739"/>
                  </a:ext>
                </a:extLst>
              </a:tr>
              <a:tr h="370840">
                <a:tc>
                  <a:txBody>
                    <a:bodyPr/>
                    <a:lstStyle/>
                    <a:p>
                      <a:r>
                        <a:rPr lang="en-US" sz="1765" u="none" strike="noStrike" kern="1200">
                          <a:effectLst/>
                        </a:rPr>
                        <a:t>Wow... Loved this place.</a:t>
                      </a:r>
                      <a:endParaRPr lang="en-US"/>
                    </a:p>
                  </a:txBody>
                  <a:tcPr/>
                </a:tc>
                <a:tc>
                  <a:txBody>
                    <a:bodyPr/>
                    <a:lstStyle/>
                    <a:p>
                      <a:r>
                        <a:rPr lang="en-US"/>
                        <a:t>1</a:t>
                      </a:r>
                    </a:p>
                  </a:txBody>
                  <a:tcPr/>
                </a:tc>
                <a:extLst>
                  <a:ext uri="{0D108BD9-81ED-4DB2-BD59-A6C34878D82A}">
                    <a16:rowId xmlns:a16="http://schemas.microsoft.com/office/drawing/2014/main" val="3821222271"/>
                  </a:ext>
                </a:extLst>
              </a:tr>
              <a:tr h="370840">
                <a:tc>
                  <a:txBody>
                    <a:bodyPr/>
                    <a:lstStyle/>
                    <a:p>
                      <a:r>
                        <a:rPr lang="en-US" sz="1765" u="none" strike="noStrike" kern="1200">
                          <a:effectLst/>
                        </a:rPr>
                        <a:t>Crust is not good.</a:t>
                      </a:r>
                      <a:endParaRPr lang="en-US"/>
                    </a:p>
                  </a:txBody>
                  <a:tcPr/>
                </a:tc>
                <a:tc>
                  <a:txBody>
                    <a:bodyPr/>
                    <a:lstStyle/>
                    <a:p>
                      <a:r>
                        <a:rPr lang="en-US"/>
                        <a:t>0</a:t>
                      </a:r>
                    </a:p>
                  </a:txBody>
                  <a:tcPr/>
                </a:tc>
                <a:extLst>
                  <a:ext uri="{0D108BD9-81ED-4DB2-BD59-A6C34878D82A}">
                    <a16:rowId xmlns:a16="http://schemas.microsoft.com/office/drawing/2014/main" val="2063998202"/>
                  </a:ext>
                </a:extLst>
              </a:tr>
              <a:tr h="370840">
                <a:tc>
                  <a:txBody>
                    <a:bodyPr/>
                    <a:lstStyle/>
                    <a:p>
                      <a:r>
                        <a:rPr lang="en-US" sz="1765" u="none" strike="noStrike" kern="1200">
                          <a:effectLst/>
                        </a:rPr>
                        <a:t>Not tasty and the texture was just nasty.</a:t>
                      </a:r>
                      <a:endParaRPr lang="en-US"/>
                    </a:p>
                  </a:txBody>
                  <a:tcPr/>
                </a:tc>
                <a:tc>
                  <a:txBody>
                    <a:bodyPr/>
                    <a:lstStyle/>
                    <a:p>
                      <a:r>
                        <a:rPr lang="en-US"/>
                        <a:t>0</a:t>
                      </a:r>
                    </a:p>
                  </a:txBody>
                  <a:tcPr/>
                </a:tc>
                <a:extLst>
                  <a:ext uri="{0D108BD9-81ED-4DB2-BD59-A6C34878D82A}">
                    <a16:rowId xmlns:a16="http://schemas.microsoft.com/office/drawing/2014/main" val="8972036"/>
                  </a:ext>
                </a:extLst>
              </a:tr>
              <a:tr h="370840">
                <a:tc>
                  <a:txBody>
                    <a:bodyPr/>
                    <a:lstStyle/>
                    <a:p>
                      <a:r>
                        <a:rPr lang="en-US" sz="1765" u="none" strike="noStrike" kern="1200">
                          <a:effectLst/>
                        </a:rPr>
                        <a:t>The selection on the menu was great.</a:t>
                      </a:r>
                      <a:endParaRPr lang="en-US"/>
                    </a:p>
                  </a:txBody>
                  <a:tcPr/>
                </a:tc>
                <a:tc>
                  <a:txBody>
                    <a:bodyPr/>
                    <a:lstStyle/>
                    <a:p>
                      <a:r>
                        <a:rPr lang="en-US" dirty="0"/>
                        <a:t>1</a:t>
                      </a:r>
                    </a:p>
                  </a:txBody>
                  <a:tcPr/>
                </a:tc>
                <a:extLst>
                  <a:ext uri="{0D108BD9-81ED-4DB2-BD59-A6C34878D82A}">
                    <a16:rowId xmlns:a16="http://schemas.microsoft.com/office/drawing/2014/main" val="165179537"/>
                  </a:ext>
                </a:extLst>
              </a:tr>
            </a:tbl>
          </a:graphicData>
        </a:graphic>
      </p:graphicFrame>
    </p:spTree>
    <p:extLst>
      <p:ext uri="{BB962C8B-B14F-4D97-AF65-F5344CB8AC3E}">
        <p14:creationId xmlns:p14="http://schemas.microsoft.com/office/powerpoint/2010/main" val="12239296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6D328F4F-91B1-4293-918C-4B3E39F6D74A}"/>
              </a:ext>
            </a:extLst>
          </p:cNvPr>
          <p:cNvSpPr/>
          <p:nvPr/>
        </p:nvSpPr>
        <p:spPr bwMode="auto">
          <a:xfrm>
            <a:off x="5183124" y="5166360"/>
            <a:ext cx="1825752" cy="123444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solidFill>
                  <a:sysClr val="windowText" lastClr="000000"/>
                </a:solidFill>
              </a:rPr>
              <a:t>Text Featurizer</a:t>
            </a:r>
          </a:p>
        </p:txBody>
      </p:sp>
      <p:graphicFrame>
        <p:nvGraphicFramePr>
          <p:cNvPr id="60" name="Table 59">
            <a:extLst>
              <a:ext uri="{FF2B5EF4-FFF2-40B4-BE49-F238E27FC236}">
                <a16:creationId xmlns:a16="http://schemas.microsoft.com/office/drawing/2014/main" id="{EC06F6B5-283C-4C64-98B5-641D222FB271}"/>
              </a:ext>
            </a:extLst>
          </p:cNvPr>
          <p:cNvGraphicFramePr>
            <a:graphicFrameLocks noGrp="1"/>
          </p:cNvGraphicFramePr>
          <p:nvPr/>
        </p:nvGraphicFramePr>
        <p:xfrm>
          <a:off x="7684256" y="4857478"/>
          <a:ext cx="2804735" cy="1854200"/>
        </p:xfrm>
        <a:graphic>
          <a:graphicData uri="http://schemas.openxmlformats.org/drawingml/2006/table">
            <a:tbl>
              <a:tblPr firstRow="1" bandRow="1">
                <a:tableStyleId>{5C22544A-7EE6-4342-B048-85BDC9FD1C3A}</a:tableStyleId>
              </a:tblPr>
              <a:tblGrid>
                <a:gridCol w="2804735">
                  <a:extLst>
                    <a:ext uri="{9D8B030D-6E8A-4147-A177-3AD203B41FA5}">
                      <a16:colId xmlns:a16="http://schemas.microsoft.com/office/drawing/2014/main" val="3378594746"/>
                    </a:ext>
                  </a:extLst>
                </a:gridCol>
              </a:tblGrid>
              <a:tr h="370840">
                <a:tc>
                  <a:txBody>
                    <a:bodyPr/>
                    <a:lstStyle/>
                    <a:p>
                      <a:r>
                        <a:rPr lang="en-US" sz="1400"/>
                        <a:t>Featurized Text</a:t>
                      </a:r>
                    </a:p>
                  </a:txBody>
                  <a:tcPr/>
                </a:tc>
                <a:extLst>
                  <a:ext uri="{0D108BD9-81ED-4DB2-BD59-A6C34878D82A}">
                    <a16:rowId xmlns:a16="http://schemas.microsoft.com/office/drawing/2014/main" val="3928305086"/>
                  </a:ext>
                </a:extLst>
              </a:tr>
              <a:tr h="370840">
                <a:tc>
                  <a:txBody>
                    <a:bodyPr/>
                    <a:lstStyle/>
                    <a:p>
                      <a:r>
                        <a:rPr lang="en-US" sz="1400" b="0"/>
                        <a:t>[0.76, 0.65, 0.44, …]</a:t>
                      </a:r>
                    </a:p>
                  </a:txBody>
                  <a:tcPr/>
                </a:tc>
                <a:extLst>
                  <a:ext uri="{0D108BD9-81ED-4DB2-BD59-A6C34878D82A}">
                    <a16:rowId xmlns:a16="http://schemas.microsoft.com/office/drawing/2014/main" val="817199688"/>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b="0"/>
                        <a:t>[0.98, 0.43, 0.54, …]</a:t>
                      </a:r>
                    </a:p>
                  </a:txBody>
                  <a:tcPr/>
                </a:tc>
                <a:extLst>
                  <a:ext uri="{0D108BD9-81ED-4DB2-BD59-A6C34878D82A}">
                    <a16:rowId xmlns:a16="http://schemas.microsoft.com/office/drawing/2014/main" val="3690971251"/>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b="0"/>
                        <a:t>[0.35, 0.73, 0.46, …]</a:t>
                      </a:r>
                    </a:p>
                  </a:txBody>
                  <a:tcPr/>
                </a:tc>
                <a:extLst>
                  <a:ext uri="{0D108BD9-81ED-4DB2-BD59-A6C34878D82A}">
                    <a16:rowId xmlns:a16="http://schemas.microsoft.com/office/drawing/2014/main" val="469236830"/>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b="0"/>
                        <a:t>[0.39, 0, 0.75, …]</a:t>
                      </a:r>
                    </a:p>
                  </a:txBody>
                  <a:tcPr/>
                </a:tc>
                <a:extLst>
                  <a:ext uri="{0D108BD9-81ED-4DB2-BD59-A6C34878D82A}">
                    <a16:rowId xmlns:a16="http://schemas.microsoft.com/office/drawing/2014/main" val="976273253"/>
                  </a:ext>
                </a:extLst>
              </a:tr>
            </a:tbl>
          </a:graphicData>
        </a:graphic>
      </p:graphicFrame>
      <p:cxnSp>
        <p:nvCxnSpPr>
          <p:cNvPr id="61" name="Straight Arrow Connector 60">
            <a:extLst>
              <a:ext uri="{FF2B5EF4-FFF2-40B4-BE49-F238E27FC236}">
                <a16:creationId xmlns:a16="http://schemas.microsoft.com/office/drawing/2014/main" id="{C6241CB4-9511-495F-B165-AE2F315366E1}"/>
              </a:ext>
            </a:extLst>
          </p:cNvPr>
          <p:cNvCxnSpPr>
            <a:stCxn id="59" idx="3"/>
          </p:cNvCxnSpPr>
          <p:nvPr/>
        </p:nvCxnSpPr>
        <p:spPr>
          <a:xfrm>
            <a:off x="7008876" y="5783580"/>
            <a:ext cx="65242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D80A4EE1-B261-4647-B68F-6B97191F9128}"/>
              </a:ext>
            </a:extLst>
          </p:cNvPr>
          <p:cNvCxnSpPr>
            <a:endCxn id="59" idx="1"/>
          </p:cNvCxnSpPr>
          <p:nvPr/>
        </p:nvCxnSpPr>
        <p:spPr>
          <a:xfrm>
            <a:off x="4530700" y="5783580"/>
            <a:ext cx="65242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37BE97FE-6C84-4836-9394-14E8A97EC8AE}"/>
              </a:ext>
            </a:extLst>
          </p:cNvPr>
          <p:cNvSpPr/>
          <p:nvPr/>
        </p:nvSpPr>
        <p:spPr bwMode="auto">
          <a:xfrm>
            <a:off x="5103921" y="1154304"/>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gradFill>
                  <a:gsLst>
                    <a:gs pos="40075">
                      <a:srgbClr val="FFFFFF"/>
                    </a:gs>
                    <a:gs pos="30000">
                      <a:srgbClr val="FFFFFF"/>
                    </a:gs>
                  </a:gsLst>
                  <a:lin ang="5400000" scaled="0"/>
                </a:gradFill>
              </a:rPr>
              <a:t>Data</a:t>
            </a:r>
          </a:p>
        </p:txBody>
      </p:sp>
      <p:sp>
        <p:nvSpPr>
          <p:cNvPr id="70" name="Rectangle 69">
            <a:extLst>
              <a:ext uri="{FF2B5EF4-FFF2-40B4-BE49-F238E27FC236}">
                <a16:creationId xmlns:a16="http://schemas.microsoft.com/office/drawing/2014/main" id="{D611E645-652C-4DC5-836A-850FF772E324}"/>
              </a:ext>
            </a:extLst>
          </p:cNvPr>
          <p:cNvSpPr/>
          <p:nvPr/>
        </p:nvSpPr>
        <p:spPr bwMode="auto">
          <a:xfrm>
            <a:off x="5103921" y="1915835"/>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gradFill>
                  <a:gsLst>
                    <a:gs pos="40075">
                      <a:srgbClr val="FFFFFF"/>
                    </a:gs>
                    <a:gs pos="30000">
                      <a:srgbClr val="FFFFFF"/>
                    </a:gs>
                  </a:gsLst>
                  <a:lin ang="5400000" scaled="0"/>
                </a:gradFill>
              </a:rPr>
              <a:t>Transformer</a:t>
            </a:r>
          </a:p>
        </p:txBody>
      </p:sp>
      <p:sp>
        <p:nvSpPr>
          <p:cNvPr id="71" name="TextBox 70">
            <a:extLst>
              <a:ext uri="{FF2B5EF4-FFF2-40B4-BE49-F238E27FC236}">
                <a16:creationId xmlns:a16="http://schemas.microsoft.com/office/drawing/2014/main" id="{F2CB9F92-871F-415F-BD1A-FDF69158C9B7}"/>
              </a:ext>
            </a:extLst>
          </p:cNvPr>
          <p:cNvSpPr txBox="1"/>
          <p:nvPr/>
        </p:nvSpPr>
        <p:spPr>
          <a:xfrm>
            <a:off x="2959401" y="2019494"/>
            <a:ext cx="629152" cy="307777"/>
          </a:xfrm>
          <a:prstGeom prst="rect">
            <a:avLst/>
          </a:prstGeom>
          <a:noFill/>
        </p:spPr>
        <p:txBody>
          <a:bodyPr wrap="square" lIns="0" tIns="0" rIns="0" bIns="0" rtlCol="0">
            <a:spAutoFit/>
          </a:bodyPr>
          <a:lstStyle/>
          <a:p>
            <a:pPr algn="l"/>
            <a:r>
              <a:rPr lang="en-US" sz="2000">
                <a:gradFill>
                  <a:gsLst>
                    <a:gs pos="2917">
                      <a:schemeClr val="tx1"/>
                    </a:gs>
                    <a:gs pos="30000">
                      <a:schemeClr val="tx1"/>
                    </a:gs>
                  </a:gsLst>
                  <a:lin ang="5400000" scaled="0"/>
                </a:gradFill>
              </a:rPr>
              <a:t>Data</a:t>
            </a:r>
          </a:p>
        </p:txBody>
      </p:sp>
      <p:cxnSp>
        <p:nvCxnSpPr>
          <p:cNvPr id="72" name="Straight Arrow Connector 71">
            <a:extLst>
              <a:ext uri="{FF2B5EF4-FFF2-40B4-BE49-F238E27FC236}">
                <a16:creationId xmlns:a16="http://schemas.microsoft.com/office/drawing/2014/main" id="{04E514F6-5B00-417B-8B81-1E67E6CDCD75}"/>
              </a:ext>
            </a:extLst>
          </p:cNvPr>
          <p:cNvCxnSpPr>
            <a:cxnSpLocks/>
            <a:stCxn id="71" idx="3"/>
            <a:endCxn id="70" idx="1"/>
          </p:cNvCxnSpPr>
          <p:nvPr/>
        </p:nvCxnSpPr>
        <p:spPr>
          <a:xfrm>
            <a:off x="3588553" y="2173383"/>
            <a:ext cx="1515368" cy="37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53E11811-E7A9-4883-96E2-43C3A9E2A481}"/>
              </a:ext>
            </a:extLst>
          </p:cNvPr>
          <p:cNvSpPr txBox="1"/>
          <p:nvPr/>
        </p:nvSpPr>
        <p:spPr>
          <a:xfrm>
            <a:off x="8562031" y="2019494"/>
            <a:ext cx="697462"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Data</a:t>
            </a:r>
          </a:p>
        </p:txBody>
      </p:sp>
      <p:cxnSp>
        <p:nvCxnSpPr>
          <p:cNvPr id="74" name="Straight Arrow Connector 73">
            <a:extLst>
              <a:ext uri="{FF2B5EF4-FFF2-40B4-BE49-F238E27FC236}">
                <a16:creationId xmlns:a16="http://schemas.microsoft.com/office/drawing/2014/main" id="{3C605304-FCFD-4366-93C1-63D0FE9BE0B3}"/>
              </a:ext>
            </a:extLst>
          </p:cNvPr>
          <p:cNvCxnSpPr>
            <a:cxnSpLocks/>
            <a:stCxn id="70" idx="3"/>
            <a:endCxn id="73" idx="1"/>
          </p:cNvCxnSpPr>
          <p:nvPr/>
        </p:nvCxnSpPr>
        <p:spPr>
          <a:xfrm flipV="1">
            <a:off x="7088079" y="2173383"/>
            <a:ext cx="1473952" cy="37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EFE3BEFE-B3B3-4F56-BA18-16228AF325A0}"/>
              </a:ext>
            </a:extLst>
          </p:cNvPr>
          <p:cNvSpPr/>
          <p:nvPr/>
        </p:nvSpPr>
        <p:spPr bwMode="auto">
          <a:xfrm>
            <a:off x="139813" y="4123350"/>
            <a:ext cx="11912374" cy="416195"/>
          </a:xfrm>
          <a:prstGeom prst="rect">
            <a:avLst/>
          </a:prstGeom>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solidFill>
                  <a:schemeClr val="tx1"/>
                </a:solidFill>
              </a:rPr>
              <a:t>Example</a:t>
            </a:r>
          </a:p>
        </p:txBody>
      </p:sp>
      <p:graphicFrame>
        <p:nvGraphicFramePr>
          <p:cNvPr id="2" name="Table 1">
            <a:extLst>
              <a:ext uri="{FF2B5EF4-FFF2-40B4-BE49-F238E27FC236}">
                <a16:creationId xmlns:a16="http://schemas.microsoft.com/office/drawing/2014/main" id="{283071B0-5F80-4844-8FE3-232216FE01D6}"/>
              </a:ext>
            </a:extLst>
          </p:cNvPr>
          <p:cNvGraphicFramePr>
            <a:graphicFrameLocks noGrp="1"/>
          </p:cNvGraphicFramePr>
          <p:nvPr/>
        </p:nvGraphicFramePr>
        <p:xfrm>
          <a:off x="528034" y="4856480"/>
          <a:ext cx="4002666" cy="1854200"/>
        </p:xfrm>
        <a:graphic>
          <a:graphicData uri="http://schemas.openxmlformats.org/drawingml/2006/table">
            <a:tbl>
              <a:tblPr firstRow="1" bandRow="1">
                <a:tableStyleId>{5C22544A-7EE6-4342-B048-85BDC9FD1C3A}</a:tableStyleId>
              </a:tblPr>
              <a:tblGrid>
                <a:gridCol w="4002666">
                  <a:extLst>
                    <a:ext uri="{9D8B030D-6E8A-4147-A177-3AD203B41FA5}">
                      <a16:colId xmlns:a16="http://schemas.microsoft.com/office/drawing/2014/main" val="3820971679"/>
                    </a:ext>
                  </a:extLst>
                </a:gridCol>
              </a:tblGrid>
              <a:tr h="370840">
                <a:tc>
                  <a:txBody>
                    <a:bodyPr/>
                    <a:lstStyle/>
                    <a:p>
                      <a:r>
                        <a:rPr lang="en-US" sz="1400"/>
                        <a:t>Text</a:t>
                      </a:r>
                    </a:p>
                  </a:txBody>
                  <a:tcPr/>
                </a:tc>
                <a:extLst>
                  <a:ext uri="{0D108BD9-81ED-4DB2-BD59-A6C34878D82A}">
                    <a16:rowId xmlns:a16="http://schemas.microsoft.com/office/drawing/2014/main" val="2447267421"/>
                  </a:ext>
                </a:extLst>
              </a:tr>
              <a:tr h="370840">
                <a:tc>
                  <a:txBody>
                    <a:bodyPr/>
                    <a:lstStyle/>
                    <a:p>
                      <a:r>
                        <a:rPr lang="en-US" sz="1400" u="none" strike="noStrike" kern="1200">
                          <a:effectLst/>
                        </a:rPr>
                        <a:t>Wow... Loved this place.</a:t>
                      </a:r>
                      <a:endParaRPr lang="en-US" sz="1400"/>
                    </a:p>
                  </a:txBody>
                  <a:tcPr/>
                </a:tc>
                <a:extLst>
                  <a:ext uri="{0D108BD9-81ED-4DB2-BD59-A6C34878D82A}">
                    <a16:rowId xmlns:a16="http://schemas.microsoft.com/office/drawing/2014/main" val="3321136607"/>
                  </a:ext>
                </a:extLst>
              </a:tr>
              <a:tr h="370840">
                <a:tc>
                  <a:txBody>
                    <a:bodyPr/>
                    <a:lstStyle/>
                    <a:p>
                      <a:r>
                        <a:rPr lang="en-US" sz="1400" u="none" strike="noStrike" kern="1200">
                          <a:effectLst/>
                        </a:rPr>
                        <a:t>Crust is not good.</a:t>
                      </a:r>
                      <a:endParaRPr lang="en-US" sz="1400"/>
                    </a:p>
                  </a:txBody>
                  <a:tcPr/>
                </a:tc>
                <a:extLst>
                  <a:ext uri="{0D108BD9-81ED-4DB2-BD59-A6C34878D82A}">
                    <a16:rowId xmlns:a16="http://schemas.microsoft.com/office/drawing/2014/main" val="1461806424"/>
                  </a:ext>
                </a:extLst>
              </a:tr>
              <a:tr h="370840">
                <a:tc>
                  <a:txBody>
                    <a:bodyPr/>
                    <a:lstStyle/>
                    <a:p>
                      <a:r>
                        <a:rPr lang="en-US" sz="1400" u="none" strike="noStrike" kern="1200">
                          <a:effectLst/>
                        </a:rPr>
                        <a:t>Not tasty and the texture was just nasty.</a:t>
                      </a:r>
                      <a:endParaRPr lang="en-US" sz="1400"/>
                    </a:p>
                  </a:txBody>
                  <a:tcPr/>
                </a:tc>
                <a:extLst>
                  <a:ext uri="{0D108BD9-81ED-4DB2-BD59-A6C34878D82A}">
                    <a16:rowId xmlns:a16="http://schemas.microsoft.com/office/drawing/2014/main" val="1414637448"/>
                  </a:ext>
                </a:extLst>
              </a:tr>
              <a:tr h="370840">
                <a:tc>
                  <a:txBody>
                    <a:bodyPr/>
                    <a:lstStyle/>
                    <a:p>
                      <a:r>
                        <a:rPr lang="en-US" sz="1400" u="none" strike="noStrike" kern="1200">
                          <a:effectLst/>
                        </a:rPr>
                        <a:t>The selection on the menu was great.</a:t>
                      </a:r>
                      <a:endParaRPr lang="en-US" sz="1400"/>
                    </a:p>
                  </a:txBody>
                  <a:tcPr/>
                </a:tc>
                <a:extLst>
                  <a:ext uri="{0D108BD9-81ED-4DB2-BD59-A6C34878D82A}">
                    <a16:rowId xmlns:a16="http://schemas.microsoft.com/office/drawing/2014/main" val="3627976529"/>
                  </a:ext>
                </a:extLst>
              </a:tr>
            </a:tbl>
          </a:graphicData>
        </a:graphic>
      </p:graphicFrame>
      <p:sp>
        <p:nvSpPr>
          <p:cNvPr id="57" name="TextBox 56">
            <a:extLst>
              <a:ext uri="{FF2B5EF4-FFF2-40B4-BE49-F238E27FC236}">
                <a16:creationId xmlns:a16="http://schemas.microsoft.com/office/drawing/2014/main" id="{925CAA78-7695-4399-8960-5DB8C2DE3004}"/>
              </a:ext>
            </a:extLst>
          </p:cNvPr>
          <p:cNvSpPr txBox="1"/>
          <p:nvPr/>
        </p:nvSpPr>
        <p:spPr>
          <a:xfrm>
            <a:off x="68185" y="266790"/>
            <a:ext cx="3761286" cy="904863"/>
          </a:xfrm>
          <a:prstGeom prst="rect">
            <a:avLst/>
          </a:prstGeom>
          <a:noFill/>
        </p:spPr>
        <p:txBody>
          <a:bodyPr wrap="none" lIns="182880" tIns="146304" rIns="182880" bIns="146304" rtlCol="0">
            <a:spAutoFit/>
          </a:bodyPr>
          <a:lstStyle/>
          <a:p>
            <a:pPr marL="0" marR="0" lvl="0" indent="0" algn="l" defTabSz="914367" rtl="0" eaLnBrk="1" fontAlgn="auto" latinLnBrk="0" hangingPunct="1">
              <a:lnSpc>
                <a:spcPct val="90000"/>
              </a:lnSpc>
              <a:spcBef>
                <a:spcPct val="0"/>
              </a:spcBef>
              <a:spcAft>
                <a:spcPts val="1200"/>
              </a:spcAft>
              <a:buClrTx/>
              <a:buSzTx/>
              <a:buFontTx/>
              <a:buNone/>
              <a:tabLst/>
              <a:defRPr/>
            </a:pPr>
            <a:r>
              <a:rPr lang="en-US" sz="4400" spc="-100">
                <a:ln w="3175">
                  <a:noFill/>
                </a:ln>
                <a:solidFill>
                  <a:srgbClr val="505050"/>
                </a:solidFill>
                <a:latin typeface="Segoe UI Light"/>
              </a:rPr>
              <a:t>2. Transformers</a:t>
            </a:r>
            <a:endParaRPr kumimoji="0" lang="en-US" sz="4400" i="0" u="none" strike="noStrike" kern="1200" cap="none" spc="-100" normalizeH="0" baseline="0" noProof="0">
              <a:ln w="3175">
                <a:noFill/>
              </a:ln>
              <a:solidFill>
                <a:srgbClr val="505050"/>
              </a:solidFill>
              <a:effectLst/>
              <a:uLnTx/>
              <a:uFillTx/>
              <a:latin typeface="Segoe UI Light"/>
              <a:ea typeface="+mn-ea"/>
              <a:cs typeface="+mn-cs"/>
            </a:endParaRPr>
          </a:p>
        </p:txBody>
      </p:sp>
    </p:spTree>
    <p:extLst>
      <p:ext uri="{BB962C8B-B14F-4D97-AF65-F5344CB8AC3E}">
        <p14:creationId xmlns:p14="http://schemas.microsoft.com/office/powerpoint/2010/main" val="38616058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8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43644CB-F1AE-4034-B0E1-BEEFBA259A52}"/>
              </a:ext>
            </a:extLst>
          </p:cNvPr>
          <p:cNvSpPr/>
          <p:nvPr/>
        </p:nvSpPr>
        <p:spPr bwMode="auto">
          <a:xfrm>
            <a:off x="139813" y="4123350"/>
            <a:ext cx="11912374" cy="416195"/>
          </a:xfrm>
          <a:prstGeom prst="rect">
            <a:avLst/>
          </a:prstGeom>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solidFill>
                  <a:schemeClr val="tx1"/>
                </a:solidFill>
              </a:rPr>
              <a:t>Example</a:t>
            </a:r>
          </a:p>
        </p:txBody>
      </p:sp>
      <p:sp>
        <p:nvSpPr>
          <p:cNvPr id="28" name="TextBox 27">
            <a:extLst>
              <a:ext uri="{FF2B5EF4-FFF2-40B4-BE49-F238E27FC236}">
                <a16:creationId xmlns:a16="http://schemas.microsoft.com/office/drawing/2014/main" id="{8A7B8212-4A14-49ED-A7DE-0CF48AACC0CD}"/>
              </a:ext>
            </a:extLst>
          </p:cNvPr>
          <p:cNvSpPr txBox="1"/>
          <p:nvPr/>
        </p:nvSpPr>
        <p:spPr>
          <a:xfrm>
            <a:off x="7887922" y="5629690"/>
            <a:ext cx="2501506" cy="307777"/>
          </a:xfrm>
          <a:prstGeom prst="rect">
            <a:avLst/>
          </a:prstGeom>
          <a:noFill/>
        </p:spPr>
        <p:txBody>
          <a:bodyPr wrap="square" lIns="0" tIns="0" rIns="0" bIns="0" rtlCol="0">
            <a:spAutoFit/>
          </a:bodyPr>
          <a:lstStyle/>
          <a:p>
            <a:pPr algn="l"/>
            <a:r>
              <a:rPr lang="en-US" sz="2000">
                <a:gradFill>
                  <a:gsLst>
                    <a:gs pos="2917">
                      <a:schemeClr val="tx1"/>
                    </a:gs>
                    <a:gs pos="30000">
                      <a:schemeClr val="tx1"/>
                    </a:gs>
                  </a:gsLst>
                  <a:lin ang="5400000" scaled="0"/>
                </a:gradFill>
              </a:rPr>
              <a:t>Model (Transformer)</a:t>
            </a:r>
          </a:p>
        </p:txBody>
      </p:sp>
      <p:sp>
        <p:nvSpPr>
          <p:cNvPr id="32" name="Rectangle 31">
            <a:extLst>
              <a:ext uri="{FF2B5EF4-FFF2-40B4-BE49-F238E27FC236}">
                <a16:creationId xmlns:a16="http://schemas.microsoft.com/office/drawing/2014/main" id="{A15BA2D6-221A-43A2-8EBD-1F7007C0F54C}"/>
              </a:ext>
            </a:extLst>
          </p:cNvPr>
          <p:cNvSpPr/>
          <p:nvPr/>
        </p:nvSpPr>
        <p:spPr bwMode="auto">
          <a:xfrm>
            <a:off x="5183124" y="5166360"/>
            <a:ext cx="1825752" cy="123444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solidFill>
                  <a:sysClr val="windowText" lastClr="000000"/>
                </a:solidFill>
              </a:rPr>
              <a:t>Estimator</a:t>
            </a:r>
          </a:p>
        </p:txBody>
      </p:sp>
      <p:cxnSp>
        <p:nvCxnSpPr>
          <p:cNvPr id="33" name="Straight Arrow Connector 32">
            <a:extLst>
              <a:ext uri="{FF2B5EF4-FFF2-40B4-BE49-F238E27FC236}">
                <a16:creationId xmlns:a16="http://schemas.microsoft.com/office/drawing/2014/main" id="{67FB1E0E-6400-4BEA-95E6-22B1948AE93D}"/>
              </a:ext>
            </a:extLst>
          </p:cNvPr>
          <p:cNvCxnSpPr>
            <a:stCxn id="32" idx="3"/>
          </p:cNvCxnSpPr>
          <p:nvPr/>
        </p:nvCxnSpPr>
        <p:spPr>
          <a:xfrm>
            <a:off x="7008876" y="5783580"/>
            <a:ext cx="65242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6AF5ED52-B541-41A9-B90A-3CCCC571953A}"/>
              </a:ext>
            </a:extLst>
          </p:cNvPr>
          <p:cNvCxnSpPr>
            <a:endCxn id="32" idx="1"/>
          </p:cNvCxnSpPr>
          <p:nvPr/>
        </p:nvCxnSpPr>
        <p:spPr>
          <a:xfrm>
            <a:off x="4530700" y="5783580"/>
            <a:ext cx="65242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E3FC5E00-5741-4B75-BE62-041D2D77EBD2}"/>
              </a:ext>
            </a:extLst>
          </p:cNvPr>
          <p:cNvSpPr/>
          <p:nvPr/>
        </p:nvSpPr>
        <p:spPr bwMode="auto">
          <a:xfrm>
            <a:off x="5103921" y="1154304"/>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gradFill>
                  <a:gsLst>
                    <a:gs pos="40075">
                      <a:srgbClr val="FFFFFF"/>
                    </a:gs>
                    <a:gs pos="30000">
                      <a:srgbClr val="FFFFFF"/>
                    </a:gs>
                  </a:gsLst>
                  <a:lin ang="5400000" scaled="0"/>
                </a:gradFill>
              </a:rPr>
              <a:t>Data</a:t>
            </a:r>
          </a:p>
        </p:txBody>
      </p:sp>
      <p:sp>
        <p:nvSpPr>
          <p:cNvPr id="49" name="Rectangle 48">
            <a:extLst>
              <a:ext uri="{FF2B5EF4-FFF2-40B4-BE49-F238E27FC236}">
                <a16:creationId xmlns:a16="http://schemas.microsoft.com/office/drawing/2014/main" id="{7FEBEADE-25CC-4159-A130-036E24A02F27}"/>
              </a:ext>
            </a:extLst>
          </p:cNvPr>
          <p:cNvSpPr/>
          <p:nvPr/>
        </p:nvSpPr>
        <p:spPr bwMode="auto">
          <a:xfrm>
            <a:off x="5103921" y="1915835"/>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gradFill>
                  <a:gsLst>
                    <a:gs pos="40075">
                      <a:srgbClr val="FFFFFF"/>
                    </a:gs>
                    <a:gs pos="30000">
                      <a:srgbClr val="FFFFFF"/>
                    </a:gs>
                  </a:gsLst>
                  <a:lin ang="5400000" scaled="0"/>
                </a:gradFill>
              </a:rPr>
              <a:t>Transformer</a:t>
            </a:r>
          </a:p>
        </p:txBody>
      </p:sp>
      <p:sp>
        <p:nvSpPr>
          <p:cNvPr id="50" name="TextBox 49">
            <a:extLst>
              <a:ext uri="{FF2B5EF4-FFF2-40B4-BE49-F238E27FC236}">
                <a16:creationId xmlns:a16="http://schemas.microsoft.com/office/drawing/2014/main" id="{675F9A02-B8B0-4F22-AAA3-FBE3EE9F1E0A}"/>
              </a:ext>
            </a:extLst>
          </p:cNvPr>
          <p:cNvSpPr txBox="1"/>
          <p:nvPr/>
        </p:nvSpPr>
        <p:spPr>
          <a:xfrm>
            <a:off x="2959401" y="2019494"/>
            <a:ext cx="629152" cy="307777"/>
          </a:xfrm>
          <a:prstGeom prst="rect">
            <a:avLst/>
          </a:prstGeom>
          <a:noFill/>
        </p:spPr>
        <p:txBody>
          <a:bodyPr wrap="square" lIns="0" tIns="0" rIns="0" bIns="0" rtlCol="0">
            <a:spAutoFit/>
          </a:bodyPr>
          <a:lstStyle/>
          <a:p>
            <a:pPr algn="l"/>
            <a:r>
              <a:rPr lang="en-US" sz="2000">
                <a:gradFill>
                  <a:gsLst>
                    <a:gs pos="2917">
                      <a:schemeClr val="tx1"/>
                    </a:gs>
                    <a:gs pos="30000">
                      <a:schemeClr val="tx1"/>
                    </a:gs>
                  </a:gsLst>
                  <a:lin ang="5400000" scaled="0"/>
                </a:gradFill>
              </a:rPr>
              <a:t>Data</a:t>
            </a:r>
          </a:p>
        </p:txBody>
      </p:sp>
      <p:cxnSp>
        <p:nvCxnSpPr>
          <p:cNvPr id="51" name="Straight Arrow Connector 50">
            <a:extLst>
              <a:ext uri="{FF2B5EF4-FFF2-40B4-BE49-F238E27FC236}">
                <a16:creationId xmlns:a16="http://schemas.microsoft.com/office/drawing/2014/main" id="{9D0F9C28-35F5-47C1-92FF-81B0BA87A255}"/>
              </a:ext>
            </a:extLst>
          </p:cNvPr>
          <p:cNvCxnSpPr>
            <a:cxnSpLocks/>
            <a:stCxn id="50" idx="3"/>
            <a:endCxn id="49" idx="1"/>
          </p:cNvCxnSpPr>
          <p:nvPr/>
        </p:nvCxnSpPr>
        <p:spPr>
          <a:xfrm>
            <a:off x="3588553" y="2173383"/>
            <a:ext cx="1515368" cy="37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4FB625C3-C0C4-4638-A881-0866B3F2B872}"/>
              </a:ext>
            </a:extLst>
          </p:cNvPr>
          <p:cNvSpPr txBox="1"/>
          <p:nvPr/>
        </p:nvSpPr>
        <p:spPr>
          <a:xfrm>
            <a:off x="8562031" y="2019494"/>
            <a:ext cx="697462"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Data</a:t>
            </a:r>
          </a:p>
        </p:txBody>
      </p:sp>
      <p:cxnSp>
        <p:nvCxnSpPr>
          <p:cNvPr id="53" name="Straight Arrow Connector 52">
            <a:extLst>
              <a:ext uri="{FF2B5EF4-FFF2-40B4-BE49-F238E27FC236}">
                <a16:creationId xmlns:a16="http://schemas.microsoft.com/office/drawing/2014/main" id="{4CB99B57-1461-4BB1-BA04-F25535C23666}"/>
              </a:ext>
            </a:extLst>
          </p:cNvPr>
          <p:cNvCxnSpPr>
            <a:cxnSpLocks/>
            <a:stCxn id="49" idx="3"/>
            <a:endCxn id="52" idx="1"/>
          </p:cNvCxnSpPr>
          <p:nvPr/>
        </p:nvCxnSpPr>
        <p:spPr>
          <a:xfrm flipV="1">
            <a:off x="7088079" y="2173383"/>
            <a:ext cx="1473952" cy="37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AA6E848A-8411-4B3B-B754-7D79AFA59B90}"/>
              </a:ext>
            </a:extLst>
          </p:cNvPr>
          <p:cNvSpPr/>
          <p:nvPr/>
        </p:nvSpPr>
        <p:spPr bwMode="auto">
          <a:xfrm>
            <a:off x="5103921" y="2677366"/>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a:gradFill>
                  <a:gsLst>
                    <a:gs pos="40075">
                      <a:srgbClr val="FFFFFF"/>
                    </a:gs>
                    <a:gs pos="30000">
                      <a:srgbClr val="FFFFFF"/>
                    </a:gs>
                  </a:gsLst>
                  <a:lin ang="5400000" scaled="0"/>
                </a:gradFill>
              </a:rPr>
              <a:t>Estimator</a:t>
            </a:r>
          </a:p>
        </p:txBody>
      </p:sp>
      <p:sp>
        <p:nvSpPr>
          <p:cNvPr id="55" name="TextBox 54">
            <a:extLst>
              <a:ext uri="{FF2B5EF4-FFF2-40B4-BE49-F238E27FC236}">
                <a16:creationId xmlns:a16="http://schemas.microsoft.com/office/drawing/2014/main" id="{D09A6E71-88E1-41D6-96AF-80C374F4BE68}"/>
              </a:ext>
            </a:extLst>
          </p:cNvPr>
          <p:cNvSpPr txBox="1"/>
          <p:nvPr/>
        </p:nvSpPr>
        <p:spPr>
          <a:xfrm>
            <a:off x="2959401" y="2779924"/>
            <a:ext cx="629152" cy="307777"/>
          </a:xfrm>
          <a:prstGeom prst="rect">
            <a:avLst/>
          </a:prstGeom>
          <a:noFill/>
        </p:spPr>
        <p:txBody>
          <a:bodyPr wrap="square" lIns="0" tIns="0" rIns="0" bIns="0" rtlCol="0">
            <a:spAutoFit/>
          </a:bodyPr>
          <a:lstStyle/>
          <a:p>
            <a:pPr algn="l"/>
            <a:r>
              <a:rPr lang="en-US" sz="2000">
                <a:gradFill>
                  <a:gsLst>
                    <a:gs pos="2917">
                      <a:schemeClr val="tx1"/>
                    </a:gs>
                    <a:gs pos="30000">
                      <a:schemeClr val="tx1"/>
                    </a:gs>
                  </a:gsLst>
                  <a:lin ang="5400000" scaled="0"/>
                </a:gradFill>
              </a:rPr>
              <a:t>Data</a:t>
            </a:r>
          </a:p>
        </p:txBody>
      </p:sp>
      <p:sp>
        <p:nvSpPr>
          <p:cNvPr id="56" name="TextBox 55">
            <a:extLst>
              <a:ext uri="{FF2B5EF4-FFF2-40B4-BE49-F238E27FC236}">
                <a16:creationId xmlns:a16="http://schemas.microsoft.com/office/drawing/2014/main" id="{19F66A04-B316-4FB5-9AAB-71C32B326A57}"/>
              </a:ext>
            </a:extLst>
          </p:cNvPr>
          <p:cNvSpPr txBox="1"/>
          <p:nvPr/>
        </p:nvSpPr>
        <p:spPr>
          <a:xfrm>
            <a:off x="8562031" y="2779924"/>
            <a:ext cx="1537252"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Transformer</a:t>
            </a:r>
          </a:p>
        </p:txBody>
      </p:sp>
      <p:cxnSp>
        <p:nvCxnSpPr>
          <p:cNvPr id="57" name="Straight Arrow Connector 56">
            <a:extLst>
              <a:ext uri="{FF2B5EF4-FFF2-40B4-BE49-F238E27FC236}">
                <a16:creationId xmlns:a16="http://schemas.microsoft.com/office/drawing/2014/main" id="{FCAF5902-2402-4B38-A7D2-E4D0D0337599}"/>
              </a:ext>
            </a:extLst>
          </p:cNvPr>
          <p:cNvCxnSpPr>
            <a:cxnSpLocks/>
            <a:stCxn id="54" idx="3"/>
            <a:endCxn id="56" idx="1"/>
          </p:cNvCxnSpPr>
          <p:nvPr/>
        </p:nvCxnSpPr>
        <p:spPr>
          <a:xfrm flipV="1">
            <a:off x="7088079" y="2933813"/>
            <a:ext cx="1473952"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AB48AFC-6E11-4460-B895-3303569148AF}"/>
              </a:ext>
            </a:extLst>
          </p:cNvPr>
          <p:cNvCxnSpPr>
            <a:cxnSpLocks/>
            <a:stCxn id="55" idx="3"/>
            <a:endCxn id="54" idx="1"/>
          </p:cNvCxnSpPr>
          <p:nvPr/>
        </p:nvCxnSpPr>
        <p:spPr>
          <a:xfrm>
            <a:off x="3588553" y="2933813"/>
            <a:ext cx="151536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23" name="Table 22">
            <a:extLst>
              <a:ext uri="{FF2B5EF4-FFF2-40B4-BE49-F238E27FC236}">
                <a16:creationId xmlns:a16="http://schemas.microsoft.com/office/drawing/2014/main" id="{4F095404-ADBE-4F1A-A8F2-797B441EEAC4}"/>
              </a:ext>
            </a:extLst>
          </p:cNvPr>
          <p:cNvGraphicFramePr>
            <a:graphicFrameLocks noGrp="1"/>
          </p:cNvGraphicFramePr>
          <p:nvPr/>
        </p:nvGraphicFramePr>
        <p:xfrm>
          <a:off x="188048" y="4856478"/>
          <a:ext cx="4342652" cy="1854200"/>
        </p:xfrm>
        <a:graphic>
          <a:graphicData uri="http://schemas.openxmlformats.org/drawingml/2006/table">
            <a:tbl>
              <a:tblPr firstRow="1" bandRow="1">
                <a:tableStyleId>{5C22544A-7EE6-4342-B048-85BDC9FD1C3A}</a:tableStyleId>
              </a:tblPr>
              <a:tblGrid>
                <a:gridCol w="3001466">
                  <a:extLst>
                    <a:ext uri="{9D8B030D-6E8A-4147-A177-3AD203B41FA5}">
                      <a16:colId xmlns:a16="http://schemas.microsoft.com/office/drawing/2014/main" val="2718453439"/>
                    </a:ext>
                  </a:extLst>
                </a:gridCol>
                <a:gridCol w="1341186">
                  <a:extLst>
                    <a:ext uri="{9D8B030D-6E8A-4147-A177-3AD203B41FA5}">
                      <a16:colId xmlns:a16="http://schemas.microsoft.com/office/drawing/2014/main" val="3349420473"/>
                    </a:ext>
                  </a:extLst>
                </a:gridCol>
              </a:tblGrid>
              <a:tr h="370840">
                <a:tc>
                  <a:txBody>
                    <a:bodyPr/>
                    <a:lstStyle/>
                    <a:p>
                      <a:r>
                        <a:rPr lang="en-US" sz="1400"/>
                        <a:t>Comment</a:t>
                      </a:r>
                    </a:p>
                  </a:txBody>
                  <a:tcPr/>
                </a:tc>
                <a:tc>
                  <a:txBody>
                    <a:bodyPr/>
                    <a:lstStyle/>
                    <a:p>
                      <a:r>
                        <a:rPr lang="en-US" sz="1400"/>
                        <a:t>Sentiment</a:t>
                      </a:r>
                    </a:p>
                  </a:txBody>
                  <a:tcPr/>
                </a:tc>
                <a:extLst>
                  <a:ext uri="{0D108BD9-81ED-4DB2-BD59-A6C34878D82A}">
                    <a16:rowId xmlns:a16="http://schemas.microsoft.com/office/drawing/2014/main" val="3341935739"/>
                  </a:ext>
                </a:extLst>
              </a:tr>
              <a:tr h="370840">
                <a:tc>
                  <a:txBody>
                    <a:bodyPr/>
                    <a:lstStyle/>
                    <a:p>
                      <a:r>
                        <a:rPr lang="en-US" sz="1200" u="none" strike="noStrike" kern="1200">
                          <a:effectLst/>
                        </a:rPr>
                        <a:t>Wow... Loved this place.</a:t>
                      </a:r>
                      <a:endParaRPr lang="en-US" sz="1200"/>
                    </a:p>
                  </a:txBody>
                  <a:tcPr/>
                </a:tc>
                <a:tc>
                  <a:txBody>
                    <a:bodyPr/>
                    <a:lstStyle/>
                    <a:p>
                      <a:r>
                        <a:rPr lang="en-US" sz="1200"/>
                        <a:t>1</a:t>
                      </a:r>
                    </a:p>
                  </a:txBody>
                  <a:tcPr/>
                </a:tc>
                <a:extLst>
                  <a:ext uri="{0D108BD9-81ED-4DB2-BD59-A6C34878D82A}">
                    <a16:rowId xmlns:a16="http://schemas.microsoft.com/office/drawing/2014/main" val="3821222271"/>
                  </a:ext>
                </a:extLst>
              </a:tr>
              <a:tr h="370840">
                <a:tc>
                  <a:txBody>
                    <a:bodyPr/>
                    <a:lstStyle/>
                    <a:p>
                      <a:r>
                        <a:rPr lang="en-US" sz="1200" u="none" strike="noStrike" kern="1200">
                          <a:effectLst/>
                        </a:rPr>
                        <a:t>Crust is not good.</a:t>
                      </a:r>
                      <a:endParaRPr lang="en-US" sz="1200"/>
                    </a:p>
                  </a:txBody>
                  <a:tcPr/>
                </a:tc>
                <a:tc>
                  <a:txBody>
                    <a:bodyPr/>
                    <a:lstStyle/>
                    <a:p>
                      <a:r>
                        <a:rPr lang="en-US" sz="1200"/>
                        <a:t>0</a:t>
                      </a:r>
                    </a:p>
                  </a:txBody>
                  <a:tcPr/>
                </a:tc>
                <a:extLst>
                  <a:ext uri="{0D108BD9-81ED-4DB2-BD59-A6C34878D82A}">
                    <a16:rowId xmlns:a16="http://schemas.microsoft.com/office/drawing/2014/main" val="2063998202"/>
                  </a:ext>
                </a:extLst>
              </a:tr>
              <a:tr h="370840">
                <a:tc>
                  <a:txBody>
                    <a:bodyPr/>
                    <a:lstStyle/>
                    <a:p>
                      <a:r>
                        <a:rPr lang="en-US" sz="1200" u="none" strike="noStrike" kern="1200">
                          <a:effectLst/>
                        </a:rPr>
                        <a:t>Not tasty and the texture was just nasty.</a:t>
                      </a:r>
                      <a:endParaRPr lang="en-US" sz="1200"/>
                    </a:p>
                  </a:txBody>
                  <a:tcPr/>
                </a:tc>
                <a:tc>
                  <a:txBody>
                    <a:bodyPr/>
                    <a:lstStyle/>
                    <a:p>
                      <a:r>
                        <a:rPr lang="en-US" sz="1200"/>
                        <a:t>0</a:t>
                      </a:r>
                    </a:p>
                  </a:txBody>
                  <a:tcPr/>
                </a:tc>
                <a:extLst>
                  <a:ext uri="{0D108BD9-81ED-4DB2-BD59-A6C34878D82A}">
                    <a16:rowId xmlns:a16="http://schemas.microsoft.com/office/drawing/2014/main" val="8972036"/>
                  </a:ext>
                </a:extLst>
              </a:tr>
              <a:tr h="370840">
                <a:tc>
                  <a:txBody>
                    <a:bodyPr/>
                    <a:lstStyle/>
                    <a:p>
                      <a:r>
                        <a:rPr lang="en-US" sz="1200" u="none" strike="noStrike" kern="1200">
                          <a:effectLst/>
                        </a:rPr>
                        <a:t>The selection on the menu was great.</a:t>
                      </a:r>
                      <a:endParaRPr lang="en-US" sz="1200"/>
                    </a:p>
                  </a:txBody>
                  <a:tcPr/>
                </a:tc>
                <a:tc>
                  <a:txBody>
                    <a:bodyPr/>
                    <a:lstStyle/>
                    <a:p>
                      <a:r>
                        <a:rPr lang="en-US" sz="1200"/>
                        <a:t>0</a:t>
                      </a:r>
                    </a:p>
                  </a:txBody>
                  <a:tcPr/>
                </a:tc>
                <a:extLst>
                  <a:ext uri="{0D108BD9-81ED-4DB2-BD59-A6C34878D82A}">
                    <a16:rowId xmlns:a16="http://schemas.microsoft.com/office/drawing/2014/main" val="165179537"/>
                  </a:ext>
                </a:extLst>
              </a:tr>
            </a:tbl>
          </a:graphicData>
        </a:graphic>
      </p:graphicFrame>
      <p:sp>
        <p:nvSpPr>
          <p:cNvPr id="24" name="TextBox 23">
            <a:extLst>
              <a:ext uri="{FF2B5EF4-FFF2-40B4-BE49-F238E27FC236}">
                <a16:creationId xmlns:a16="http://schemas.microsoft.com/office/drawing/2014/main" id="{A613AE0F-F5BB-4A78-B5F8-F2768F17D764}"/>
              </a:ext>
            </a:extLst>
          </p:cNvPr>
          <p:cNvSpPr txBox="1"/>
          <p:nvPr/>
        </p:nvSpPr>
        <p:spPr>
          <a:xfrm>
            <a:off x="68185" y="266790"/>
            <a:ext cx="3194529" cy="904863"/>
          </a:xfrm>
          <a:prstGeom prst="rect">
            <a:avLst/>
          </a:prstGeom>
          <a:noFill/>
        </p:spPr>
        <p:txBody>
          <a:bodyPr wrap="none" lIns="182880" tIns="146304" rIns="182880" bIns="146304" rtlCol="0">
            <a:spAutoFit/>
          </a:bodyPr>
          <a:lstStyle/>
          <a:p>
            <a:pPr marL="0" marR="0" lvl="0" indent="0" algn="l" defTabSz="914367" rtl="0" eaLnBrk="1" fontAlgn="auto" latinLnBrk="0" hangingPunct="1">
              <a:lnSpc>
                <a:spcPct val="90000"/>
              </a:lnSpc>
              <a:spcBef>
                <a:spcPct val="0"/>
              </a:spcBef>
              <a:spcAft>
                <a:spcPts val="1200"/>
              </a:spcAft>
              <a:buClrTx/>
              <a:buSzTx/>
              <a:buFontTx/>
              <a:buNone/>
              <a:tabLst/>
              <a:defRPr/>
            </a:pPr>
            <a:r>
              <a:rPr lang="en-US" sz="4400" spc="-100">
                <a:ln w="3175">
                  <a:noFill/>
                </a:ln>
                <a:solidFill>
                  <a:srgbClr val="505050"/>
                </a:solidFill>
                <a:latin typeface="Segoe UI Light"/>
              </a:rPr>
              <a:t>3. Estimators</a:t>
            </a:r>
            <a:endParaRPr kumimoji="0" lang="en-US" sz="4400" i="0" u="none" strike="noStrike" kern="1200" cap="none" spc="-100" normalizeH="0" baseline="0" noProof="0">
              <a:ln w="3175">
                <a:noFill/>
              </a:ln>
              <a:solidFill>
                <a:srgbClr val="505050"/>
              </a:solidFill>
              <a:effectLst/>
              <a:uLnTx/>
              <a:uFillTx/>
              <a:latin typeface="Segoe UI Light"/>
              <a:ea typeface="+mn-ea"/>
              <a:cs typeface="+mn-cs"/>
            </a:endParaRPr>
          </a:p>
        </p:txBody>
      </p:sp>
    </p:spTree>
    <p:extLst>
      <p:ext uri="{BB962C8B-B14F-4D97-AF65-F5344CB8AC3E}">
        <p14:creationId xmlns:p14="http://schemas.microsoft.com/office/powerpoint/2010/main" val="354698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8" grpId="0"/>
      <p:bldP spid="3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4BB36402-424B-464F-B9CA-4CBEF528F110}"/>
              </a:ext>
            </a:extLst>
          </p:cNvPr>
          <p:cNvGraphicFramePr/>
          <p:nvPr/>
        </p:nvGraphicFramePr>
        <p:xfrm>
          <a:off x="337000" y="6078051"/>
          <a:ext cx="11521046" cy="5970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Table 1">
            <a:extLst>
              <a:ext uri="{FF2B5EF4-FFF2-40B4-BE49-F238E27FC236}">
                <a16:creationId xmlns:a16="http://schemas.microsoft.com/office/drawing/2014/main" id="{570F0256-35C4-404A-A69C-2EC2EEC4302D}"/>
              </a:ext>
            </a:extLst>
          </p:cNvPr>
          <p:cNvGraphicFramePr>
            <a:graphicFrameLocks noGrp="1"/>
          </p:cNvGraphicFramePr>
          <p:nvPr>
            <p:extLst>
              <p:ext uri="{D42A27DB-BD31-4B8C-83A1-F6EECF244321}">
                <p14:modId xmlns:p14="http://schemas.microsoft.com/office/powerpoint/2010/main" val="259435486"/>
              </p:ext>
            </p:extLst>
          </p:nvPr>
        </p:nvGraphicFramePr>
        <p:xfrm>
          <a:off x="337000" y="2282686"/>
          <a:ext cx="8237817" cy="1854200"/>
        </p:xfrm>
        <a:graphic>
          <a:graphicData uri="http://schemas.openxmlformats.org/drawingml/2006/table">
            <a:tbl>
              <a:tblPr firstRow="1" bandRow="1">
                <a:tableStyleId>{5C22544A-7EE6-4342-B048-85BDC9FD1C3A}</a:tableStyleId>
              </a:tblPr>
              <a:tblGrid>
                <a:gridCol w="5455224">
                  <a:extLst>
                    <a:ext uri="{9D8B030D-6E8A-4147-A177-3AD203B41FA5}">
                      <a16:colId xmlns:a16="http://schemas.microsoft.com/office/drawing/2014/main" val="2718453439"/>
                    </a:ext>
                  </a:extLst>
                </a:gridCol>
                <a:gridCol w="2782593">
                  <a:extLst>
                    <a:ext uri="{9D8B030D-6E8A-4147-A177-3AD203B41FA5}">
                      <a16:colId xmlns:a16="http://schemas.microsoft.com/office/drawing/2014/main" val="3349420473"/>
                    </a:ext>
                  </a:extLst>
                </a:gridCol>
              </a:tblGrid>
              <a:tr h="370840">
                <a:tc>
                  <a:txBody>
                    <a:bodyPr/>
                    <a:lstStyle/>
                    <a:p>
                      <a:r>
                        <a:rPr lang="en-US"/>
                        <a:t>Comment Text</a:t>
                      </a:r>
                    </a:p>
                  </a:txBody>
                  <a:tcPr/>
                </a:tc>
                <a:tc>
                  <a:txBody>
                    <a:bodyPr/>
                    <a:lstStyle/>
                    <a:p>
                      <a:r>
                        <a:rPr lang="en-US"/>
                        <a:t>Sentiment</a:t>
                      </a:r>
                    </a:p>
                  </a:txBody>
                  <a:tcPr/>
                </a:tc>
                <a:extLst>
                  <a:ext uri="{0D108BD9-81ED-4DB2-BD59-A6C34878D82A}">
                    <a16:rowId xmlns:a16="http://schemas.microsoft.com/office/drawing/2014/main" val="3341935739"/>
                  </a:ext>
                </a:extLst>
              </a:tr>
              <a:tr h="370840">
                <a:tc>
                  <a:txBody>
                    <a:bodyPr/>
                    <a:lstStyle/>
                    <a:p>
                      <a:r>
                        <a:rPr lang="en-US" sz="1765" u="none" strike="noStrike" kern="1200">
                          <a:effectLst/>
                        </a:rPr>
                        <a:t>Wow... Loved this place.</a:t>
                      </a:r>
                      <a:endParaRPr lang="en-US"/>
                    </a:p>
                  </a:txBody>
                  <a:tcPr/>
                </a:tc>
                <a:tc>
                  <a:txBody>
                    <a:bodyPr/>
                    <a:lstStyle/>
                    <a:p>
                      <a:r>
                        <a:rPr lang="en-US"/>
                        <a:t>1</a:t>
                      </a:r>
                    </a:p>
                  </a:txBody>
                  <a:tcPr/>
                </a:tc>
                <a:extLst>
                  <a:ext uri="{0D108BD9-81ED-4DB2-BD59-A6C34878D82A}">
                    <a16:rowId xmlns:a16="http://schemas.microsoft.com/office/drawing/2014/main" val="3821222271"/>
                  </a:ext>
                </a:extLst>
              </a:tr>
              <a:tr h="370840">
                <a:tc>
                  <a:txBody>
                    <a:bodyPr/>
                    <a:lstStyle/>
                    <a:p>
                      <a:r>
                        <a:rPr lang="en-US" sz="1765" u="none" strike="noStrike" kern="1200">
                          <a:effectLst/>
                        </a:rPr>
                        <a:t>Crust is not good.</a:t>
                      </a:r>
                      <a:endParaRPr lang="en-US"/>
                    </a:p>
                  </a:txBody>
                  <a:tcPr/>
                </a:tc>
                <a:tc>
                  <a:txBody>
                    <a:bodyPr/>
                    <a:lstStyle/>
                    <a:p>
                      <a:r>
                        <a:rPr lang="en-US"/>
                        <a:t>0</a:t>
                      </a:r>
                    </a:p>
                  </a:txBody>
                  <a:tcPr/>
                </a:tc>
                <a:extLst>
                  <a:ext uri="{0D108BD9-81ED-4DB2-BD59-A6C34878D82A}">
                    <a16:rowId xmlns:a16="http://schemas.microsoft.com/office/drawing/2014/main" val="2063998202"/>
                  </a:ext>
                </a:extLst>
              </a:tr>
              <a:tr h="370840">
                <a:tc>
                  <a:txBody>
                    <a:bodyPr/>
                    <a:lstStyle/>
                    <a:p>
                      <a:r>
                        <a:rPr lang="en-US" sz="1765" u="none" strike="noStrike" kern="1200">
                          <a:effectLst/>
                        </a:rPr>
                        <a:t>Not tasty and the texture was just nasty.</a:t>
                      </a:r>
                      <a:endParaRPr lang="en-US"/>
                    </a:p>
                  </a:txBody>
                  <a:tcPr/>
                </a:tc>
                <a:tc>
                  <a:txBody>
                    <a:bodyPr/>
                    <a:lstStyle/>
                    <a:p>
                      <a:r>
                        <a:rPr lang="en-US"/>
                        <a:t>0</a:t>
                      </a:r>
                    </a:p>
                  </a:txBody>
                  <a:tcPr/>
                </a:tc>
                <a:extLst>
                  <a:ext uri="{0D108BD9-81ED-4DB2-BD59-A6C34878D82A}">
                    <a16:rowId xmlns:a16="http://schemas.microsoft.com/office/drawing/2014/main" val="8972036"/>
                  </a:ext>
                </a:extLst>
              </a:tr>
              <a:tr h="370840">
                <a:tc>
                  <a:txBody>
                    <a:bodyPr/>
                    <a:lstStyle/>
                    <a:p>
                      <a:r>
                        <a:rPr lang="en-US" sz="1765" u="none" strike="noStrike" kern="1200">
                          <a:effectLst/>
                        </a:rPr>
                        <a:t>The selection on the menu was great.</a:t>
                      </a:r>
                      <a:endParaRPr lang="en-US"/>
                    </a:p>
                  </a:txBody>
                  <a:tcPr/>
                </a:tc>
                <a:tc>
                  <a:txBody>
                    <a:bodyPr/>
                    <a:lstStyle/>
                    <a:p>
                      <a:r>
                        <a:rPr lang="en-US"/>
                        <a:t>1</a:t>
                      </a:r>
                    </a:p>
                  </a:txBody>
                  <a:tcPr/>
                </a:tc>
                <a:extLst>
                  <a:ext uri="{0D108BD9-81ED-4DB2-BD59-A6C34878D82A}">
                    <a16:rowId xmlns:a16="http://schemas.microsoft.com/office/drawing/2014/main" val="165179537"/>
                  </a:ext>
                </a:extLst>
              </a:tr>
            </a:tbl>
          </a:graphicData>
        </a:graphic>
      </p:graphicFrame>
      <p:sp>
        <p:nvSpPr>
          <p:cNvPr id="8" name="Rectangle 7">
            <a:extLst>
              <a:ext uri="{FF2B5EF4-FFF2-40B4-BE49-F238E27FC236}">
                <a16:creationId xmlns:a16="http://schemas.microsoft.com/office/drawing/2014/main" id="{38CBCDE7-EC33-4A9D-A0A2-29C1C928207C}"/>
              </a:ext>
            </a:extLst>
          </p:cNvPr>
          <p:cNvSpPr/>
          <p:nvPr/>
        </p:nvSpPr>
        <p:spPr>
          <a:xfrm>
            <a:off x="10321282" y="6367344"/>
            <a:ext cx="2467439" cy="307777"/>
          </a:xfrm>
          <a:prstGeom prst="rect">
            <a:avLst/>
          </a:prstGeom>
        </p:spPr>
        <p:txBody>
          <a:bodyPr wrap="square">
            <a:spAutoFit/>
          </a:bodyPr>
          <a:lstStyle/>
          <a:p>
            <a:r>
              <a:rPr lang="en-US" sz="1400">
                <a:hlinkClick r:id="rId8"/>
              </a:rPr>
              <a:t>Yelp review dataset</a:t>
            </a:r>
            <a:endParaRPr lang="en-US" sz="1400"/>
          </a:p>
        </p:txBody>
      </p:sp>
      <p:sp>
        <p:nvSpPr>
          <p:cNvPr id="12" name="Rectangle 11">
            <a:extLst>
              <a:ext uri="{FF2B5EF4-FFF2-40B4-BE49-F238E27FC236}">
                <a16:creationId xmlns:a16="http://schemas.microsoft.com/office/drawing/2014/main" id="{039EBD43-DD3B-4B0B-A328-ADE42097A3FD}"/>
              </a:ext>
            </a:extLst>
          </p:cNvPr>
          <p:cNvSpPr/>
          <p:nvPr/>
        </p:nvSpPr>
        <p:spPr bwMode="auto">
          <a:xfrm>
            <a:off x="1547234" y="4677216"/>
            <a:ext cx="3011769" cy="397042"/>
          </a:xfrm>
          <a:prstGeom prst="rect">
            <a:avLst/>
          </a:prstGeom>
          <a:solidFill>
            <a:srgbClr val="511C7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b="1">
                <a:solidFill>
                  <a:schemeClr val="bg1"/>
                </a:solidFill>
                <a:ea typeface="Segoe UI" pitchFamily="34" charset="0"/>
                <a:cs typeface="Segoe UI" pitchFamily="34" charset="0"/>
              </a:rPr>
              <a:t>Features (input)</a:t>
            </a:r>
          </a:p>
        </p:txBody>
      </p:sp>
      <p:sp>
        <p:nvSpPr>
          <p:cNvPr id="13" name="Rectangle 12">
            <a:extLst>
              <a:ext uri="{FF2B5EF4-FFF2-40B4-BE49-F238E27FC236}">
                <a16:creationId xmlns:a16="http://schemas.microsoft.com/office/drawing/2014/main" id="{66A65B9C-065C-42CD-9186-C46C4D66E6A4}"/>
              </a:ext>
            </a:extLst>
          </p:cNvPr>
          <p:cNvSpPr/>
          <p:nvPr/>
        </p:nvSpPr>
        <p:spPr bwMode="auto">
          <a:xfrm>
            <a:off x="5932656" y="4677216"/>
            <a:ext cx="2478740" cy="397042"/>
          </a:xfrm>
          <a:prstGeom prst="rect">
            <a:avLst/>
          </a:prstGeom>
          <a:solidFill>
            <a:srgbClr val="511C7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b="1">
                <a:solidFill>
                  <a:schemeClr val="bg1"/>
                </a:solidFill>
                <a:ea typeface="Segoe UI" pitchFamily="34" charset="0"/>
                <a:cs typeface="Segoe UI" pitchFamily="34" charset="0"/>
              </a:rPr>
              <a:t>Label (output)</a:t>
            </a:r>
          </a:p>
        </p:txBody>
      </p:sp>
      <p:sp>
        <p:nvSpPr>
          <p:cNvPr id="4" name="Right Brace 3">
            <a:extLst>
              <a:ext uri="{FF2B5EF4-FFF2-40B4-BE49-F238E27FC236}">
                <a16:creationId xmlns:a16="http://schemas.microsoft.com/office/drawing/2014/main" id="{4B54E619-66E5-4F49-A2E9-61FF67C44CFB}"/>
              </a:ext>
            </a:extLst>
          </p:cNvPr>
          <p:cNvSpPr/>
          <p:nvPr/>
        </p:nvSpPr>
        <p:spPr>
          <a:xfrm rot="5400000">
            <a:off x="2871397" y="1931749"/>
            <a:ext cx="322730" cy="4988859"/>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ight Brace 13">
            <a:extLst>
              <a:ext uri="{FF2B5EF4-FFF2-40B4-BE49-F238E27FC236}">
                <a16:creationId xmlns:a16="http://schemas.microsoft.com/office/drawing/2014/main" id="{0D4F1FC7-0B16-4965-8849-2BE501AA3D1A}"/>
              </a:ext>
            </a:extLst>
          </p:cNvPr>
          <p:cNvSpPr/>
          <p:nvPr/>
        </p:nvSpPr>
        <p:spPr>
          <a:xfrm rot="5400000">
            <a:off x="7010661" y="3159808"/>
            <a:ext cx="322730" cy="2478740"/>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D3DCD0AD-8A78-41F6-90B3-4060FB12066F}"/>
              </a:ext>
            </a:extLst>
          </p:cNvPr>
          <p:cNvSpPr txBox="1"/>
          <p:nvPr/>
        </p:nvSpPr>
        <p:spPr>
          <a:xfrm>
            <a:off x="68185" y="266790"/>
            <a:ext cx="4522713" cy="904863"/>
          </a:xfrm>
          <a:prstGeom prst="rect">
            <a:avLst/>
          </a:prstGeom>
          <a:noFill/>
        </p:spPr>
        <p:txBody>
          <a:bodyPr wrap="none" lIns="182880" tIns="146304" rIns="182880" bIns="146304" rtlCol="0">
            <a:spAutoFit/>
          </a:bodyPr>
          <a:lstStyle/>
          <a:p>
            <a:pPr marL="0" marR="0" lvl="0" indent="0" algn="l" defTabSz="914367" rtl="0" eaLnBrk="1" fontAlgn="auto" latinLnBrk="0" hangingPunct="1">
              <a:lnSpc>
                <a:spcPct val="90000"/>
              </a:lnSpc>
              <a:spcBef>
                <a:spcPct val="0"/>
              </a:spcBef>
              <a:spcAft>
                <a:spcPts val="1200"/>
              </a:spcAft>
              <a:buClrTx/>
              <a:buSzTx/>
              <a:buFontTx/>
              <a:buNone/>
              <a:tabLst/>
              <a:defRPr/>
            </a:pPr>
            <a:r>
              <a:rPr kumimoji="0" lang="en-US" sz="4400" i="0" u="none" strike="noStrike" kern="1200" cap="none" spc="-100" normalizeH="0" baseline="0" noProof="0">
                <a:ln w="3175">
                  <a:noFill/>
                </a:ln>
                <a:solidFill>
                  <a:srgbClr val="505050"/>
                </a:solidFill>
                <a:effectLst/>
                <a:uLnTx/>
                <a:uFillTx/>
                <a:latin typeface="Segoe UI Light"/>
                <a:ea typeface="+mn-ea"/>
                <a:cs typeface="+mn-cs"/>
              </a:rPr>
              <a:t>Sentiment Analysis</a:t>
            </a:r>
          </a:p>
        </p:txBody>
      </p:sp>
      <p:sp>
        <p:nvSpPr>
          <p:cNvPr id="15" name="Rectangle 14">
            <a:extLst>
              <a:ext uri="{FF2B5EF4-FFF2-40B4-BE49-F238E27FC236}">
                <a16:creationId xmlns:a16="http://schemas.microsoft.com/office/drawing/2014/main" id="{E34613D7-F76D-4424-8270-F12C1A98DCAD}"/>
              </a:ext>
            </a:extLst>
          </p:cNvPr>
          <p:cNvSpPr/>
          <p:nvPr/>
        </p:nvSpPr>
        <p:spPr>
          <a:xfrm>
            <a:off x="225017" y="1397258"/>
            <a:ext cx="8349800" cy="452431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Is this a positive comment?  Yes or 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solidFill>
                <a:srgbClr val="000000"/>
              </a:solidFill>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solidFill>
                <a:srgbClr val="000000"/>
              </a:solidFill>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solidFill>
                <a:srgbClr val="000000"/>
              </a:solidFill>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solidFill>
                <a:srgbClr val="000000"/>
              </a:solidFill>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solidFill>
                <a:srgbClr val="000000"/>
              </a:solidFill>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solidFill>
                <a:srgbClr val="00000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135076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4" grpId="0" animBg="1"/>
      <p:bldP spid="14" grpId="0" animBg="1"/>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4200" y="3033713"/>
            <a:ext cx="9144000" cy="498598"/>
          </a:xfrm>
        </p:spPr>
        <p:txBody>
          <a:bodyPr/>
          <a:lstStyle/>
          <a:p>
            <a:r>
              <a:rPr lang="en-US" noProof="0" dirty="0"/>
              <a:t>Demo: Getting Started with ML.NET</a:t>
            </a:r>
          </a:p>
        </p:txBody>
      </p:sp>
    </p:spTree>
    <p:extLst>
      <p:ext uri="{BB962C8B-B14F-4D97-AF65-F5344CB8AC3E}">
        <p14:creationId xmlns:p14="http://schemas.microsoft.com/office/powerpoint/2010/main" val="3172613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7B0F-621C-4774-A168-2911C24EFF0A}"/>
              </a:ext>
            </a:extLst>
          </p:cNvPr>
          <p:cNvSpPr>
            <a:spLocks noGrp="1"/>
          </p:cNvSpPr>
          <p:nvPr>
            <p:ph type="title"/>
          </p:nvPr>
        </p:nvSpPr>
        <p:spPr/>
        <p:txBody>
          <a:bodyPr/>
          <a:lstStyle/>
          <a:p>
            <a:r>
              <a:rPr lang="en-US" noProof="0" dirty="0"/>
              <a:t>.NET Advanced Features</a:t>
            </a:r>
          </a:p>
        </p:txBody>
      </p:sp>
    </p:spTree>
    <p:extLst>
      <p:ext uri="{BB962C8B-B14F-4D97-AF65-F5344CB8AC3E}">
        <p14:creationId xmlns:p14="http://schemas.microsoft.com/office/powerpoint/2010/main" val="827441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A5838-26DB-42FF-BCAE-40B161368BC8}"/>
              </a:ext>
            </a:extLst>
          </p:cNvPr>
          <p:cNvSpPr>
            <a:spLocks noGrp="1"/>
          </p:cNvSpPr>
          <p:nvPr>
            <p:ph type="title"/>
          </p:nvPr>
        </p:nvSpPr>
        <p:spPr>
          <a:xfrm>
            <a:off x="2161615" y="5912748"/>
            <a:ext cx="7868770" cy="522381"/>
          </a:xfrm>
        </p:spPr>
        <p:txBody>
          <a:bodyPr>
            <a:noAutofit/>
          </a:bodyPr>
          <a:lstStyle/>
          <a:p>
            <a:r>
              <a:rPr lang="en-US" sz="3200" noProof="0" dirty="0"/>
              <a:t>https://fsharp.org/guides/machine-learning/</a:t>
            </a:r>
          </a:p>
        </p:txBody>
      </p:sp>
      <p:pic>
        <p:nvPicPr>
          <p:cNvPr id="3" name="Picture 2">
            <a:extLst>
              <a:ext uri="{FF2B5EF4-FFF2-40B4-BE49-F238E27FC236}">
                <a16:creationId xmlns:a16="http://schemas.microsoft.com/office/drawing/2014/main" id="{D7D253D4-B33D-4FF4-8D93-84A6451CA478}"/>
              </a:ext>
            </a:extLst>
          </p:cNvPr>
          <p:cNvPicPr>
            <a:picLocks noChangeAspect="1"/>
          </p:cNvPicPr>
          <p:nvPr/>
        </p:nvPicPr>
        <p:blipFill>
          <a:blip r:embed="rId2"/>
          <a:stretch>
            <a:fillRect/>
          </a:stretch>
        </p:blipFill>
        <p:spPr>
          <a:xfrm>
            <a:off x="0" y="422871"/>
            <a:ext cx="12192000" cy="4075897"/>
          </a:xfrm>
          <a:prstGeom prst="rect">
            <a:avLst/>
          </a:prstGeom>
        </p:spPr>
      </p:pic>
    </p:spTree>
    <p:extLst>
      <p:ext uri="{BB962C8B-B14F-4D97-AF65-F5344CB8AC3E}">
        <p14:creationId xmlns:p14="http://schemas.microsoft.com/office/powerpoint/2010/main" val="188929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7B0F-621C-4774-A168-2911C24EFF0A}"/>
              </a:ext>
            </a:extLst>
          </p:cNvPr>
          <p:cNvSpPr>
            <a:spLocks noGrp="1"/>
          </p:cNvSpPr>
          <p:nvPr>
            <p:ph type="title"/>
          </p:nvPr>
        </p:nvSpPr>
        <p:spPr/>
        <p:txBody>
          <a:bodyPr/>
          <a:lstStyle/>
          <a:p>
            <a:r>
              <a:rPr lang="en-US" noProof="0" dirty="0"/>
              <a:t>ML.NET Community Evidence</a:t>
            </a:r>
          </a:p>
        </p:txBody>
      </p:sp>
    </p:spTree>
    <p:extLst>
      <p:ext uri="{BB962C8B-B14F-4D97-AF65-F5344CB8AC3E}">
        <p14:creationId xmlns:p14="http://schemas.microsoft.com/office/powerpoint/2010/main" val="485530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A5838-26DB-42FF-BCAE-40B161368BC8}"/>
              </a:ext>
            </a:extLst>
          </p:cNvPr>
          <p:cNvSpPr>
            <a:spLocks noGrp="1"/>
          </p:cNvSpPr>
          <p:nvPr>
            <p:ph type="title"/>
          </p:nvPr>
        </p:nvSpPr>
        <p:spPr>
          <a:xfrm>
            <a:off x="2161615" y="5912748"/>
            <a:ext cx="7868770" cy="522381"/>
          </a:xfrm>
        </p:spPr>
        <p:txBody>
          <a:bodyPr>
            <a:noAutofit/>
          </a:bodyPr>
          <a:lstStyle/>
          <a:p>
            <a:r>
              <a:rPr lang="en-US" sz="3200" dirty="0"/>
              <a:t>https://fsharp.org/guides/math-and-statistics/</a:t>
            </a:r>
            <a:endParaRPr lang="en-US" sz="3200" noProof="0" dirty="0"/>
          </a:p>
        </p:txBody>
      </p:sp>
      <p:pic>
        <p:nvPicPr>
          <p:cNvPr id="4" name="Picture 3">
            <a:extLst>
              <a:ext uri="{FF2B5EF4-FFF2-40B4-BE49-F238E27FC236}">
                <a16:creationId xmlns:a16="http://schemas.microsoft.com/office/drawing/2014/main" id="{AE032145-D9E6-445B-93F3-EABFF7B13CCE}"/>
              </a:ext>
            </a:extLst>
          </p:cNvPr>
          <p:cNvPicPr>
            <a:picLocks noChangeAspect="1"/>
          </p:cNvPicPr>
          <p:nvPr/>
        </p:nvPicPr>
        <p:blipFill>
          <a:blip r:embed="rId2"/>
          <a:stretch>
            <a:fillRect/>
          </a:stretch>
        </p:blipFill>
        <p:spPr>
          <a:xfrm>
            <a:off x="0" y="422871"/>
            <a:ext cx="12192000" cy="3803257"/>
          </a:xfrm>
          <a:prstGeom prst="rect">
            <a:avLst/>
          </a:prstGeom>
        </p:spPr>
      </p:pic>
    </p:spTree>
    <p:extLst>
      <p:ext uri="{BB962C8B-B14F-4D97-AF65-F5344CB8AC3E}">
        <p14:creationId xmlns:p14="http://schemas.microsoft.com/office/powerpoint/2010/main" val="11814711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A5838-26DB-42FF-BCAE-40B161368BC8}"/>
              </a:ext>
            </a:extLst>
          </p:cNvPr>
          <p:cNvSpPr>
            <a:spLocks noGrp="1"/>
          </p:cNvSpPr>
          <p:nvPr>
            <p:ph type="title"/>
          </p:nvPr>
        </p:nvSpPr>
        <p:spPr>
          <a:xfrm>
            <a:off x="1631150" y="5993430"/>
            <a:ext cx="8929700" cy="522381"/>
          </a:xfrm>
        </p:spPr>
        <p:txBody>
          <a:bodyPr>
            <a:normAutofit fontScale="90000"/>
          </a:bodyPr>
          <a:lstStyle/>
          <a:p>
            <a:r>
              <a:rPr lang="en-US" sz="4000" noProof="0" dirty="0"/>
              <a:t>https://dotnet.microsoft.com/apps/data/spark</a:t>
            </a:r>
          </a:p>
        </p:txBody>
      </p:sp>
      <p:pic>
        <p:nvPicPr>
          <p:cNvPr id="3" name="Picture 2">
            <a:extLst>
              <a:ext uri="{FF2B5EF4-FFF2-40B4-BE49-F238E27FC236}">
                <a16:creationId xmlns:a16="http://schemas.microsoft.com/office/drawing/2014/main" id="{5069A8F9-0347-4AF7-9318-A433E8C57185}"/>
              </a:ext>
            </a:extLst>
          </p:cNvPr>
          <p:cNvPicPr>
            <a:picLocks noChangeAspect="1"/>
          </p:cNvPicPr>
          <p:nvPr/>
        </p:nvPicPr>
        <p:blipFill>
          <a:blip r:embed="rId2"/>
          <a:stretch>
            <a:fillRect/>
          </a:stretch>
        </p:blipFill>
        <p:spPr>
          <a:xfrm>
            <a:off x="2085683" y="342189"/>
            <a:ext cx="8020634" cy="5292129"/>
          </a:xfrm>
          <a:prstGeom prst="rect">
            <a:avLst/>
          </a:prstGeom>
        </p:spPr>
      </p:pic>
    </p:spTree>
    <p:extLst>
      <p:ext uri="{BB962C8B-B14F-4D97-AF65-F5344CB8AC3E}">
        <p14:creationId xmlns:p14="http://schemas.microsoft.com/office/powerpoint/2010/main" val="20451537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A5838-26DB-42FF-BCAE-40B161368BC8}"/>
              </a:ext>
            </a:extLst>
          </p:cNvPr>
          <p:cNvSpPr>
            <a:spLocks noGrp="1"/>
          </p:cNvSpPr>
          <p:nvPr>
            <p:ph type="title"/>
          </p:nvPr>
        </p:nvSpPr>
        <p:spPr>
          <a:xfrm>
            <a:off x="468406" y="5966536"/>
            <a:ext cx="11255188" cy="522381"/>
          </a:xfrm>
        </p:spPr>
        <p:txBody>
          <a:bodyPr>
            <a:noAutofit/>
          </a:bodyPr>
          <a:lstStyle/>
          <a:p>
            <a:r>
              <a:rPr lang="en-US" sz="3200" noProof="0" dirty="0"/>
              <a:t>https://dotnet.microsoft.com/learn/dotnet/architecture-guides</a:t>
            </a:r>
          </a:p>
        </p:txBody>
      </p:sp>
      <p:pic>
        <p:nvPicPr>
          <p:cNvPr id="4" name="Picture 3">
            <a:extLst>
              <a:ext uri="{FF2B5EF4-FFF2-40B4-BE49-F238E27FC236}">
                <a16:creationId xmlns:a16="http://schemas.microsoft.com/office/drawing/2014/main" id="{5026DEE7-8868-49F4-AFB8-BF94BB6B743A}"/>
              </a:ext>
            </a:extLst>
          </p:cNvPr>
          <p:cNvPicPr>
            <a:picLocks noChangeAspect="1"/>
          </p:cNvPicPr>
          <p:nvPr/>
        </p:nvPicPr>
        <p:blipFill>
          <a:blip r:embed="rId2"/>
          <a:stretch>
            <a:fillRect/>
          </a:stretch>
        </p:blipFill>
        <p:spPr>
          <a:xfrm>
            <a:off x="947700" y="526939"/>
            <a:ext cx="10296600" cy="4943511"/>
          </a:xfrm>
          <a:prstGeom prst="rect">
            <a:avLst/>
          </a:prstGeom>
        </p:spPr>
      </p:pic>
    </p:spTree>
    <p:extLst>
      <p:ext uri="{BB962C8B-B14F-4D97-AF65-F5344CB8AC3E}">
        <p14:creationId xmlns:p14="http://schemas.microsoft.com/office/powerpoint/2010/main" val="32770104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7B0F-621C-4774-A168-2911C24EFF0A}"/>
              </a:ext>
            </a:extLst>
          </p:cNvPr>
          <p:cNvSpPr>
            <a:spLocks noGrp="1"/>
          </p:cNvSpPr>
          <p:nvPr>
            <p:ph type="title"/>
          </p:nvPr>
        </p:nvSpPr>
        <p:spPr/>
        <p:txBody>
          <a:bodyPr/>
          <a:lstStyle/>
          <a:p>
            <a:r>
              <a:rPr lang="en-US" noProof="0" dirty="0"/>
              <a:t>ML.NET Action</a:t>
            </a:r>
          </a:p>
        </p:txBody>
      </p:sp>
    </p:spTree>
    <p:extLst>
      <p:ext uri="{BB962C8B-B14F-4D97-AF65-F5344CB8AC3E}">
        <p14:creationId xmlns:p14="http://schemas.microsoft.com/office/powerpoint/2010/main" val="3929321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C4B82-B8DF-4C38-B777-0C179C625F5E}"/>
              </a:ext>
            </a:extLst>
          </p:cNvPr>
          <p:cNvSpPr>
            <a:spLocks noGrp="1"/>
          </p:cNvSpPr>
          <p:nvPr>
            <p:ph type="title"/>
          </p:nvPr>
        </p:nvSpPr>
        <p:spPr/>
        <p:txBody>
          <a:bodyPr/>
          <a:lstStyle/>
          <a:p>
            <a:r>
              <a:rPr lang="en-US" noProof="0" dirty="0"/>
              <a:t>Action Step:  Try ML.NET Today!</a:t>
            </a:r>
          </a:p>
        </p:txBody>
      </p:sp>
      <p:sp>
        <p:nvSpPr>
          <p:cNvPr id="11" name="Rectangle 10">
            <a:extLst>
              <a:ext uri="{FF2B5EF4-FFF2-40B4-BE49-F238E27FC236}">
                <a16:creationId xmlns:a16="http://schemas.microsoft.com/office/drawing/2014/main" id="{BDD60A7B-5227-4993-88BB-AE50835C45E3}"/>
              </a:ext>
            </a:extLst>
          </p:cNvPr>
          <p:cNvSpPr/>
          <p:nvPr/>
        </p:nvSpPr>
        <p:spPr bwMode="auto">
          <a:xfrm>
            <a:off x="380949" y="3615465"/>
            <a:ext cx="685800" cy="685800"/>
          </a:xfrm>
          <a:prstGeom prst="rect">
            <a:avLst/>
          </a:prstGeom>
          <a:solidFill>
            <a:srgbClr val="7030A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2" name="Rectangle 11">
            <a:extLst>
              <a:ext uri="{FF2B5EF4-FFF2-40B4-BE49-F238E27FC236}">
                <a16:creationId xmlns:a16="http://schemas.microsoft.com/office/drawing/2014/main" id="{6D2E4183-599A-4A84-8B82-BD8BD71098B5}"/>
              </a:ext>
            </a:extLst>
          </p:cNvPr>
          <p:cNvSpPr/>
          <p:nvPr/>
        </p:nvSpPr>
        <p:spPr bwMode="auto">
          <a:xfrm>
            <a:off x="380949" y="2741486"/>
            <a:ext cx="685800" cy="685800"/>
          </a:xfrm>
          <a:prstGeom prst="rect">
            <a:avLst/>
          </a:prstGeom>
          <a:solidFill>
            <a:srgbClr val="7030A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3" name="Rectangle 12">
            <a:extLst>
              <a:ext uri="{FF2B5EF4-FFF2-40B4-BE49-F238E27FC236}">
                <a16:creationId xmlns:a16="http://schemas.microsoft.com/office/drawing/2014/main" id="{D1B184B5-AF1D-447C-AEB7-5A1CD6A753B9}"/>
              </a:ext>
            </a:extLst>
          </p:cNvPr>
          <p:cNvSpPr/>
          <p:nvPr/>
        </p:nvSpPr>
        <p:spPr bwMode="auto">
          <a:xfrm>
            <a:off x="380949" y="1866441"/>
            <a:ext cx="685800" cy="685800"/>
          </a:xfrm>
          <a:prstGeom prst="rect">
            <a:avLst/>
          </a:prstGeom>
          <a:solidFill>
            <a:srgbClr val="7030A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4" name="Books" title="Icon of a stack of books">
            <a:extLst>
              <a:ext uri="{FF2B5EF4-FFF2-40B4-BE49-F238E27FC236}">
                <a16:creationId xmlns:a16="http://schemas.microsoft.com/office/drawing/2014/main" id="{0477B189-85EF-4426-97C0-3077EAEFCF23}"/>
              </a:ext>
            </a:extLst>
          </p:cNvPr>
          <p:cNvSpPr>
            <a:spLocks noChangeAspect="1" noEditPoints="1"/>
          </p:cNvSpPr>
          <p:nvPr/>
        </p:nvSpPr>
        <p:spPr bwMode="auto">
          <a:xfrm>
            <a:off x="486263" y="3764852"/>
            <a:ext cx="463236" cy="365760"/>
          </a:xfrm>
          <a:custGeom>
            <a:avLst/>
            <a:gdLst>
              <a:gd name="T0" fmla="*/ 3195 w 3452"/>
              <a:gd name="T1" fmla="*/ 1671 h 2724"/>
              <a:gd name="T2" fmla="*/ 309 w 3452"/>
              <a:gd name="T3" fmla="*/ 1671 h 2724"/>
              <a:gd name="T4" fmla="*/ 0 w 3452"/>
              <a:gd name="T5" fmla="*/ 1362 h 2724"/>
              <a:gd name="T6" fmla="*/ 309 w 3452"/>
              <a:gd name="T7" fmla="*/ 1053 h 2724"/>
              <a:gd name="T8" fmla="*/ 3195 w 3452"/>
              <a:gd name="T9" fmla="*/ 1053 h 2724"/>
              <a:gd name="T10" fmla="*/ 3018 w 3452"/>
              <a:gd name="T11" fmla="*/ 1053 h 2724"/>
              <a:gd name="T12" fmla="*/ 2937 w 3452"/>
              <a:gd name="T13" fmla="*/ 1362 h 2724"/>
              <a:gd name="T14" fmla="*/ 3018 w 3452"/>
              <a:gd name="T15" fmla="*/ 1671 h 2724"/>
              <a:gd name="T16" fmla="*/ 3452 w 3452"/>
              <a:gd name="T17" fmla="*/ 0 h 2724"/>
              <a:gd name="T18" fmla="*/ 566 w 3452"/>
              <a:gd name="T19" fmla="*/ 0 h 2724"/>
              <a:gd name="T20" fmla="*/ 257 w 3452"/>
              <a:gd name="T21" fmla="*/ 309 h 2724"/>
              <a:gd name="T22" fmla="*/ 566 w 3452"/>
              <a:gd name="T23" fmla="*/ 618 h 2724"/>
              <a:gd name="T24" fmla="*/ 3452 w 3452"/>
              <a:gd name="T25" fmla="*/ 618 h 2724"/>
              <a:gd name="T26" fmla="*/ 3275 w 3452"/>
              <a:gd name="T27" fmla="*/ 0 h 2724"/>
              <a:gd name="T28" fmla="*/ 3195 w 3452"/>
              <a:gd name="T29" fmla="*/ 309 h 2724"/>
              <a:gd name="T30" fmla="*/ 3275 w 3452"/>
              <a:gd name="T31" fmla="*/ 618 h 2724"/>
              <a:gd name="T32" fmla="*/ 192 w 3452"/>
              <a:gd name="T33" fmla="*/ 2724 h 2724"/>
              <a:gd name="T34" fmla="*/ 3078 w 3452"/>
              <a:gd name="T35" fmla="*/ 2724 h 2724"/>
              <a:gd name="T36" fmla="*/ 3387 w 3452"/>
              <a:gd name="T37" fmla="*/ 2415 h 2724"/>
              <a:gd name="T38" fmla="*/ 3078 w 3452"/>
              <a:gd name="T39" fmla="*/ 2106 h 2724"/>
              <a:gd name="T40" fmla="*/ 192 w 3452"/>
              <a:gd name="T41" fmla="*/ 2106 h 2724"/>
              <a:gd name="T42" fmla="*/ 369 w 3452"/>
              <a:gd name="T43" fmla="*/ 2724 h 2724"/>
              <a:gd name="T44" fmla="*/ 450 w 3452"/>
              <a:gd name="T45" fmla="*/ 2415 h 2724"/>
              <a:gd name="T46" fmla="*/ 369 w 3452"/>
              <a:gd name="T47" fmla="*/ 2106 h 2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52" h="2724">
                <a:moveTo>
                  <a:pt x="3195" y="1671"/>
                </a:moveTo>
                <a:cubicBezTo>
                  <a:pt x="309" y="1671"/>
                  <a:pt x="309" y="1671"/>
                  <a:pt x="309" y="1671"/>
                </a:cubicBezTo>
                <a:cubicBezTo>
                  <a:pt x="138" y="1671"/>
                  <a:pt x="0" y="1533"/>
                  <a:pt x="0" y="1362"/>
                </a:cubicBezTo>
                <a:cubicBezTo>
                  <a:pt x="0" y="1191"/>
                  <a:pt x="138" y="1053"/>
                  <a:pt x="309" y="1053"/>
                </a:cubicBezTo>
                <a:cubicBezTo>
                  <a:pt x="3195" y="1053"/>
                  <a:pt x="3195" y="1053"/>
                  <a:pt x="3195" y="1053"/>
                </a:cubicBezTo>
                <a:moveTo>
                  <a:pt x="3018" y="1053"/>
                </a:moveTo>
                <a:cubicBezTo>
                  <a:pt x="2968" y="1126"/>
                  <a:pt x="2937" y="1237"/>
                  <a:pt x="2937" y="1362"/>
                </a:cubicBezTo>
                <a:cubicBezTo>
                  <a:pt x="2937" y="1486"/>
                  <a:pt x="2968" y="1598"/>
                  <a:pt x="3018" y="1671"/>
                </a:cubicBezTo>
                <a:moveTo>
                  <a:pt x="3452" y="0"/>
                </a:moveTo>
                <a:cubicBezTo>
                  <a:pt x="566" y="0"/>
                  <a:pt x="566" y="0"/>
                  <a:pt x="566" y="0"/>
                </a:cubicBezTo>
                <a:cubicBezTo>
                  <a:pt x="396" y="0"/>
                  <a:pt x="257" y="139"/>
                  <a:pt x="257" y="309"/>
                </a:cubicBezTo>
                <a:cubicBezTo>
                  <a:pt x="257" y="480"/>
                  <a:pt x="396" y="618"/>
                  <a:pt x="566" y="618"/>
                </a:cubicBezTo>
                <a:cubicBezTo>
                  <a:pt x="3452" y="618"/>
                  <a:pt x="3452" y="618"/>
                  <a:pt x="3452" y="618"/>
                </a:cubicBezTo>
                <a:moveTo>
                  <a:pt x="3275" y="0"/>
                </a:moveTo>
                <a:cubicBezTo>
                  <a:pt x="3226" y="74"/>
                  <a:pt x="3195" y="185"/>
                  <a:pt x="3195" y="309"/>
                </a:cubicBezTo>
                <a:cubicBezTo>
                  <a:pt x="3195" y="434"/>
                  <a:pt x="3226" y="545"/>
                  <a:pt x="3275" y="618"/>
                </a:cubicBezTo>
                <a:moveTo>
                  <a:pt x="192" y="2724"/>
                </a:moveTo>
                <a:cubicBezTo>
                  <a:pt x="3078" y="2724"/>
                  <a:pt x="3078" y="2724"/>
                  <a:pt x="3078" y="2724"/>
                </a:cubicBezTo>
                <a:cubicBezTo>
                  <a:pt x="3249" y="2724"/>
                  <a:pt x="3387" y="2585"/>
                  <a:pt x="3387" y="2415"/>
                </a:cubicBezTo>
                <a:cubicBezTo>
                  <a:pt x="3387" y="2244"/>
                  <a:pt x="3249" y="2106"/>
                  <a:pt x="3078" y="2106"/>
                </a:cubicBezTo>
                <a:cubicBezTo>
                  <a:pt x="192" y="2106"/>
                  <a:pt x="192" y="2106"/>
                  <a:pt x="192" y="2106"/>
                </a:cubicBezTo>
                <a:moveTo>
                  <a:pt x="369" y="2724"/>
                </a:moveTo>
                <a:cubicBezTo>
                  <a:pt x="418" y="2650"/>
                  <a:pt x="450" y="2539"/>
                  <a:pt x="450" y="2415"/>
                </a:cubicBezTo>
                <a:cubicBezTo>
                  <a:pt x="450" y="2290"/>
                  <a:pt x="418" y="2179"/>
                  <a:pt x="369" y="2106"/>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 name="rocket" title="Icon of a rocket">
            <a:extLst>
              <a:ext uri="{FF2B5EF4-FFF2-40B4-BE49-F238E27FC236}">
                <a16:creationId xmlns:a16="http://schemas.microsoft.com/office/drawing/2014/main" id="{2F82EFAE-0F44-4E3A-8E98-61EB133CA035}"/>
              </a:ext>
            </a:extLst>
          </p:cNvPr>
          <p:cNvSpPr>
            <a:spLocks noChangeAspect="1" noEditPoints="1"/>
          </p:cNvSpPr>
          <p:nvPr/>
        </p:nvSpPr>
        <p:spPr bwMode="auto">
          <a:xfrm>
            <a:off x="486263" y="1980152"/>
            <a:ext cx="458312" cy="450233"/>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6" name="Beaker_F196" title="Icon of a scientific flask with liquid in it">
            <a:extLst>
              <a:ext uri="{FF2B5EF4-FFF2-40B4-BE49-F238E27FC236}">
                <a16:creationId xmlns:a16="http://schemas.microsoft.com/office/drawing/2014/main" id="{3D4735D0-5EE7-4833-B452-AEC635C39753}"/>
              </a:ext>
            </a:extLst>
          </p:cNvPr>
          <p:cNvSpPr>
            <a:spLocks noChangeAspect="1" noEditPoints="1"/>
          </p:cNvSpPr>
          <p:nvPr/>
        </p:nvSpPr>
        <p:spPr bwMode="auto">
          <a:xfrm>
            <a:off x="518162" y="2849069"/>
            <a:ext cx="387433" cy="447655"/>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 name="TextBox 12">
            <a:extLst>
              <a:ext uri="{FF2B5EF4-FFF2-40B4-BE49-F238E27FC236}">
                <a16:creationId xmlns:a16="http://schemas.microsoft.com/office/drawing/2014/main" id="{8D649937-BE28-445E-AADA-33AE516D988C}"/>
              </a:ext>
            </a:extLst>
          </p:cNvPr>
          <p:cNvSpPr txBox="1"/>
          <p:nvPr/>
        </p:nvSpPr>
        <p:spPr>
          <a:xfrm>
            <a:off x="1066278" y="1895409"/>
            <a:ext cx="8129162" cy="627864"/>
          </a:xfrm>
          <a:prstGeom prst="rect">
            <a:avLst/>
          </a:prstGeom>
          <a:noFill/>
        </p:spPr>
        <p:txBody>
          <a:bodyPr wrap="square" lIns="182880" tIns="146304" rIns="182880" bIns="146304" rtlCol="0" anchor="ctr">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a:ea typeface="+mn-ea"/>
                <a:cs typeface="+mn-cs"/>
              </a:rPr>
              <a:t>Get started at </a:t>
            </a: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a:ea typeface="+mn-ea"/>
                <a:cs typeface="+mn-cs"/>
                <a:hlinkClick r:id="rId2"/>
              </a:rPr>
              <a:t>http://dot.net/ml</a:t>
            </a: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a:ea typeface="+mn-ea"/>
                <a:cs typeface="+mn-cs"/>
              </a:rPr>
              <a:t>  </a:t>
            </a:r>
          </a:p>
        </p:txBody>
      </p:sp>
      <p:sp>
        <p:nvSpPr>
          <p:cNvPr id="18" name="TextBox 16">
            <a:extLst>
              <a:ext uri="{FF2B5EF4-FFF2-40B4-BE49-F238E27FC236}">
                <a16:creationId xmlns:a16="http://schemas.microsoft.com/office/drawing/2014/main" id="{C5CB01FD-CEC2-4207-AEE0-35AF9A2AC7E8}"/>
              </a:ext>
            </a:extLst>
          </p:cNvPr>
          <p:cNvSpPr txBox="1"/>
          <p:nvPr/>
        </p:nvSpPr>
        <p:spPr>
          <a:xfrm>
            <a:off x="1066278" y="2770454"/>
            <a:ext cx="8129162" cy="627864"/>
          </a:xfrm>
          <a:prstGeom prst="rect">
            <a:avLst/>
          </a:prstGeom>
          <a:noFill/>
        </p:spPr>
        <p:txBody>
          <a:bodyPr wrap="square" lIns="182880" tIns="146304" rIns="182880" bIns="146304" rtlCol="0" anchor="ctr">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Try the samples at </a:t>
            </a:r>
            <a:r>
              <a:rPr kumimoji="0" lang="en-US" sz="24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hlinkClick r:id="rId3"/>
              </a:rPr>
              <a:t>http://aka.ms/ai-mlnetsamples</a:t>
            </a:r>
            <a:r>
              <a:rPr kumimoji="0" lang="en-US" sz="24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 </a:t>
            </a:r>
          </a:p>
        </p:txBody>
      </p:sp>
      <p:sp>
        <p:nvSpPr>
          <p:cNvPr id="19" name="TextBox 19">
            <a:extLst>
              <a:ext uri="{FF2B5EF4-FFF2-40B4-BE49-F238E27FC236}">
                <a16:creationId xmlns:a16="http://schemas.microsoft.com/office/drawing/2014/main" id="{C38AE931-8DD9-4E69-B495-208D61E4B22E}"/>
              </a:ext>
            </a:extLst>
          </p:cNvPr>
          <p:cNvSpPr txBox="1"/>
          <p:nvPr/>
        </p:nvSpPr>
        <p:spPr>
          <a:xfrm>
            <a:off x="1066278" y="3644433"/>
            <a:ext cx="8129162" cy="627864"/>
          </a:xfrm>
          <a:prstGeom prst="rect">
            <a:avLst/>
          </a:prstGeom>
          <a:noFill/>
        </p:spPr>
        <p:txBody>
          <a:bodyPr wrap="square" lIns="182880" tIns="146304" rIns="182880" bIns="146304" rtlCol="0" anchor="ctr">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a:ea typeface="+mn-ea"/>
                <a:cs typeface="+mn-cs"/>
              </a:rPr>
              <a:t>Read the docs at </a:t>
            </a: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a:ea typeface="+mn-ea"/>
                <a:cs typeface="+mn-cs"/>
                <a:hlinkClick r:id="rId4"/>
              </a:rPr>
              <a:t>http://aka.ms/mlnetdocs</a:t>
            </a: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a:ea typeface="+mn-ea"/>
                <a:cs typeface="+mn-cs"/>
              </a:rPr>
              <a:t> </a:t>
            </a:r>
          </a:p>
        </p:txBody>
      </p:sp>
      <p:sp>
        <p:nvSpPr>
          <p:cNvPr id="20" name="Rectangle 19">
            <a:extLst>
              <a:ext uri="{FF2B5EF4-FFF2-40B4-BE49-F238E27FC236}">
                <a16:creationId xmlns:a16="http://schemas.microsoft.com/office/drawing/2014/main" id="{571F8ADC-6C5D-4481-8EE5-C7339D9107DF}"/>
              </a:ext>
            </a:extLst>
          </p:cNvPr>
          <p:cNvSpPr/>
          <p:nvPr/>
        </p:nvSpPr>
        <p:spPr bwMode="auto">
          <a:xfrm>
            <a:off x="380949" y="4518412"/>
            <a:ext cx="685800" cy="685800"/>
          </a:xfrm>
          <a:prstGeom prst="rect">
            <a:avLst/>
          </a:prstGeom>
          <a:solidFill>
            <a:srgbClr val="7030A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21" name="TextBox 22">
            <a:extLst>
              <a:ext uri="{FF2B5EF4-FFF2-40B4-BE49-F238E27FC236}">
                <a16:creationId xmlns:a16="http://schemas.microsoft.com/office/drawing/2014/main" id="{FC980F66-A99B-4032-AD55-CD23E28C7627}"/>
              </a:ext>
            </a:extLst>
          </p:cNvPr>
          <p:cNvSpPr txBox="1"/>
          <p:nvPr/>
        </p:nvSpPr>
        <p:spPr>
          <a:xfrm>
            <a:off x="1066278" y="4547380"/>
            <a:ext cx="8129162" cy="627864"/>
          </a:xfrm>
          <a:prstGeom prst="rect">
            <a:avLst/>
          </a:prstGeom>
          <a:noFill/>
        </p:spPr>
        <p:txBody>
          <a:bodyPr wrap="square" lIns="182880" tIns="146304" rIns="182880" bIns="146304" rtlCol="0" anchor="ctr">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a:ea typeface="+mn-ea"/>
                <a:cs typeface="+mn-cs"/>
              </a:rPr>
              <a:t>Request features or contribute at </a:t>
            </a: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a:ea typeface="+mn-ea"/>
                <a:cs typeface="+mn-cs"/>
                <a:hlinkClick r:id="rId5"/>
              </a:rPr>
              <a:t>http://aka.ms/mlnet</a:t>
            </a: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a:ea typeface="+mn-ea"/>
                <a:cs typeface="+mn-cs"/>
              </a:rPr>
              <a:t>  </a:t>
            </a:r>
          </a:p>
        </p:txBody>
      </p:sp>
      <p:sp>
        <p:nvSpPr>
          <p:cNvPr id="25" name="Commitments_EC4D" title="Icon of a handshake">
            <a:extLst>
              <a:ext uri="{FF2B5EF4-FFF2-40B4-BE49-F238E27FC236}">
                <a16:creationId xmlns:a16="http://schemas.microsoft.com/office/drawing/2014/main" id="{6988DE31-DBE4-461D-A468-E34D62FB23CA}"/>
              </a:ext>
            </a:extLst>
          </p:cNvPr>
          <p:cNvSpPr>
            <a:spLocks noChangeAspect="1" noEditPoints="1"/>
          </p:cNvSpPr>
          <p:nvPr/>
        </p:nvSpPr>
        <p:spPr bwMode="auto">
          <a:xfrm>
            <a:off x="528803" y="4678432"/>
            <a:ext cx="390091" cy="365760"/>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pic>
        <p:nvPicPr>
          <p:cNvPr id="3" name="Picture 2">
            <a:extLst>
              <a:ext uri="{FF2B5EF4-FFF2-40B4-BE49-F238E27FC236}">
                <a16:creationId xmlns:a16="http://schemas.microsoft.com/office/drawing/2014/main" id="{DB33A24F-4AD5-455A-831F-1179A5AA20C3}"/>
              </a:ext>
            </a:extLst>
          </p:cNvPr>
          <p:cNvPicPr>
            <a:picLocks noChangeAspect="1"/>
          </p:cNvPicPr>
          <p:nvPr/>
        </p:nvPicPr>
        <p:blipFill>
          <a:blip r:embed="rId6"/>
          <a:stretch>
            <a:fillRect/>
          </a:stretch>
        </p:blipFill>
        <p:spPr>
          <a:xfrm>
            <a:off x="8562048" y="509882"/>
            <a:ext cx="3143689" cy="3105583"/>
          </a:xfrm>
          <a:prstGeom prst="rect">
            <a:avLst/>
          </a:prstGeom>
        </p:spPr>
      </p:pic>
      <p:sp>
        <p:nvSpPr>
          <p:cNvPr id="4" name="TextBox 3">
            <a:extLst>
              <a:ext uri="{FF2B5EF4-FFF2-40B4-BE49-F238E27FC236}">
                <a16:creationId xmlns:a16="http://schemas.microsoft.com/office/drawing/2014/main" id="{7A4529C4-56C8-47F5-9E66-7ED5A7227807}"/>
              </a:ext>
            </a:extLst>
          </p:cNvPr>
          <p:cNvSpPr txBox="1"/>
          <p:nvPr/>
        </p:nvSpPr>
        <p:spPr>
          <a:xfrm>
            <a:off x="9020337" y="3837051"/>
            <a:ext cx="210538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Next Session</a:t>
            </a:r>
          </a:p>
        </p:txBody>
      </p:sp>
    </p:spTree>
    <p:extLst>
      <p:ext uri="{BB962C8B-B14F-4D97-AF65-F5344CB8AC3E}">
        <p14:creationId xmlns:p14="http://schemas.microsoft.com/office/powerpoint/2010/main" val="328740470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42B6B53C-BFD5-46A3-B910-94830111661B}"/>
              </a:ext>
            </a:extLst>
          </p:cNvPr>
          <p:cNvPicPr>
            <a:picLocks noChangeAspect="1"/>
          </p:cNvPicPr>
          <p:nvPr/>
        </p:nvPicPr>
        <p:blipFill>
          <a:blip r:embed="rId3"/>
          <a:stretch>
            <a:fillRect/>
          </a:stretch>
        </p:blipFill>
        <p:spPr>
          <a:xfrm>
            <a:off x="5429471" y="-6070"/>
            <a:ext cx="6762529" cy="6858000"/>
          </a:xfrm>
          <a:prstGeom prst="rect">
            <a:avLst/>
          </a:prstGeom>
        </p:spPr>
      </p:pic>
      <p:pic>
        <p:nvPicPr>
          <p:cNvPr id="6" name="Picture 5">
            <a:extLst>
              <a:ext uri="{FF2B5EF4-FFF2-40B4-BE49-F238E27FC236}">
                <a16:creationId xmlns:a16="http://schemas.microsoft.com/office/drawing/2014/main" id="{B380FE6B-79E6-4254-AFDC-DE52AE973B87}"/>
              </a:ext>
            </a:extLst>
          </p:cNvPr>
          <p:cNvPicPr>
            <a:picLocks noChangeAspect="1"/>
          </p:cNvPicPr>
          <p:nvPr/>
        </p:nvPicPr>
        <p:blipFill>
          <a:blip r:embed="rId4"/>
          <a:stretch>
            <a:fillRect/>
          </a:stretch>
        </p:blipFill>
        <p:spPr>
          <a:xfrm>
            <a:off x="565741" y="2893217"/>
            <a:ext cx="3388131" cy="542926"/>
          </a:xfrm>
          <a:prstGeom prst="rect">
            <a:avLst/>
          </a:prstGeom>
        </p:spPr>
      </p:pic>
      <p:pic>
        <p:nvPicPr>
          <p:cNvPr id="7" name="Picture 6">
            <a:extLst>
              <a:ext uri="{FF2B5EF4-FFF2-40B4-BE49-F238E27FC236}">
                <a16:creationId xmlns:a16="http://schemas.microsoft.com/office/drawing/2014/main" id="{D5E96F7A-8994-45F9-BF97-395CF7E6902F}"/>
              </a:ext>
            </a:extLst>
          </p:cNvPr>
          <p:cNvPicPr>
            <a:picLocks noChangeAspect="1"/>
          </p:cNvPicPr>
          <p:nvPr/>
        </p:nvPicPr>
        <p:blipFill>
          <a:blip r:embed="rId5"/>
          <a:stretch>
            <a:fillRect/>
          </a:stretch>
        </p:blipFill>
        <p:spPr>
          <a:xfrm>
            <a:off x="242488" y="3466977"/>
            <a:ext cx="4314818" cy="582201"/>
          </a:xfrm>
          <a:prstGeom prst="rect">
            <a:avLst/>
          </a:prstGeom>
        </p:spPr>
      </p:pic>
      <p:sp>
        <p:nvSpPr>
          <p:cNvPr id="14" name="Title 1">
            <a:extLst>
              <a:ext uri="{FF2B5EF4-FFF2-40B4-BE49-F238E27FC236}">
                <a16:creationId xmlns:a16="http://schemas.microsoft.com/office/drawing/2014/main" id="{E5566DE3-6C5F-4376-A436-B7BFE040FAAB}"/>
              </a:ext>
            </a:extLst>
          </p:cNvPr>
          <p:cNvSpPr txBox="1">
            <a:spLocks/>
          </p:cNvSpPr>
          <p:nvPr/>
        </p:nvSpPr>
        <p:spPr>
          <a:xfrm>
            <a:off x="-3369921" y="1611328"/>
            <a:ext cx="11526644" cy="1097205"/>
          </a:xfrm>
          <a:prstGeom prst="rect">
            <a:avLst/>
          </a:prstGeom>
        </p:spPr>
        <p:txBody>
          <a:bodyPr lIns="146095" tIns="9131" rIns="146095" bIns="9131"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ctr" defTabSz="913055" rtl="0" eaLnBrk="1" fontAlgn="auto" latinLnBrk="0" hangingPunct="1">
              <a:lnSpc>
                <a:spcPct val="90000"/>
              </a:lnSpc>
              <a:spcBef>
                <a:spcPts val="0"/>
              </a:spcBef>
              <a:spcAft>
                <a:spcPts val="0"/>
              </a:spcAft>
              <a:buClrTx/>
              <a:buSzTx/>
              <a:buFontTx/>
              <a:buNone/>
              <a:tabLst/>
              <a:defRPr/>
            </a:pPr>
            <a:r>
              <a:rPr kumimoji="0" lang="en-US" sz="2700" b="1" i="0" u="none" strike="noStrike" kern="1200" cap="none" spc="-100" normalizeH="0" baseline="0" noProof="0">
                <a:ln w="3175">
                  <a:noFill/>
                </a:ln>
                <a:solidFill>
                  <a:srgbClr val="505050"/>
                </a:solidFill>
                <a:effectLst/>
                <a:uLnTx/>
                <a:uFillTx/>
                <a:latin typeface="Segoe UI Light" panose="020B0502040204020203" pitchFamily="34" charset="0"/>
                <a:cs typeface="Segoe UI Light" panose="020B0502040204020203" pitchFamily="34" charset="0"/>
              </a:rPr>
              <a:t>ML.NET Open Source Momentum</a:t>
            </a:r>
          </a:p>
        </p:txBody>
      </p:sp>
      <p:sp>
        <p:nvSpPr>
          <p:cNvPr id="10" name="TextBox 9">
            <a:extLst>
              <a:ext uri="{FF2B5EF4-FFF2-40B4-BE49-F238E27FC236}">
                <a16:creationId xmlns:a16="http://schemas.microsoft.com/office/drawing/2014/main" id="{32EF94AC-A3FC-4F96-912F-0CB45E6A4EE9}"/>
              </a:ext>
            </a:extLst>
          </p:cNvPr>
          <p:cNvSpPr txBox="1"/>
          <p:nvPr/>
        </p:nvSpPr>
        <p:spPr>
          <a:xfrm>
            <a:off x="7842416" y="1305976"/>
            <a:ext cx="1884940" cy="627864"/>
          </a:xfrm>
          <a:prstGeom prst="rect">
            <a:avLst/>
          </a:prstGeom>
          <a:noFill/>
        </p:spPr>
        <p:txBody>
          <a:bodyPr wrap="none" lIns="182880" tIns="146304" rIns="182880" bIns="146304" rtlCol="0">
            <a:spAutoFit/>
          </a:bodyPr>
          <a:lstStyle/>
          <a:p>
            <a:pPr algn="ctr">
              <a:lnSpc>
                <a:spcPct val="90000"/>
              </a:lnSpc>
              <a:spcAft>
                <a:spcPts val="600"/>
              </a:spcAft>
            </a:pPr>
            <a:r>
              <a:rPr lang="en-US" sz="2400">
                <a:gradFill>
                  <a:gsLst>
                    <a:gs pos="2917">
                      <a:schemeClr val="tx1"/>
                    </a:gs>
                    <a:gs pos="30000">
                      <a:schemeClr val="tx1"/>
                    </a:gs>
                  </a:gsLst>
                  <a:lin ang="5400000" scaled="0"/>
                </a:gradFill>
              </a:rPr>
              <a:t>Downloads</a:t>
            </a:r>
          </a:p>
        </p:txBody>
      </p:sp>
      <p:sp>
        <p:nvSpPr>
          <p:cNvPr id="16" name="TextBox 15">
            <a:extLst>
              <a:ext uri="{FF2B5EF4-FFF2-40B4-BE49-F238E27FC236}">
                <a16:creationId xmlns:a16="http://schemas.microsoft.com/office/drawing/2014/main" id="{27A0B940-D3E9-46D8-A4EF-9E4EA0321D82}"/>
              </a:ext>
            </a:extLst>
          </p:cNvPr>
          <p:cNvSpPr txBox="1"/>
          <p:nvPr/>
        </p:nvSpPr>
        <p:spPr>
          <a:xfrm>
            <a:off x="8011258" y="2631995"/>
            <a:ext cx="1579600" cy="627864"/>
          </a:xfrm>
          <a:prstGeom prst="rect">
            <a:avLst/>
          </a:prstGeom>
          <a:noFill/>
        </p:spPr>
        <p:txBody>
          <a:bodyPr wrap="none" lIns="182880" tIns="146304" rIns="182880" bIns="146304" rtlCol="0">
            <a:spAutoFit/>
          </a:bodyPr>
          <a:lstStyle/>
          <a:p>
            <a:pPr algn="ctr">
              <a:lnSpc>
                <a:spcPct val="90000"/>
              </a:lnSpc>
              <a:spcAft>
                <a:spcPts val="600"/>
              </a:spcAft>
            </a:pPr>
            <a:r>
              <a:rPr lang="en-US" sz="2400">
                <a:gradFill>
                  <a:gsLst>
                    <a:gs pos="2917">
                      <a:schemeClr val="tx1"/>
                    </a:gs>
                    <a:gs pos="30000">
                      <a:schemeClr val="tx1"/>
                    </a:gs>
                  </a:gsLst>
                  <a:lin ang="5400000" scaled="0"/>
                </a:gradFill>
              </a:rPr>
              <a:t>Commits</a:t>
            </a:r>
          </a:p>
        </p:txBody>
      </p:sp>
      <p:sp>
        <p:nvSpPr>
          <p:cNvPr id="17" name="TextBox 16">
            <a:extLst>
              <a:ext uri="{FF2B5EF4-FFF2-40B4-BE49-F238E27FC236}">
                <a16:creationId xmlns:a16="http://schemas.microsoft.com/office/drawing/2014/main" id="{A8A9E634-4943-4341-8487-5057BBA99922}"/>
              </a:ext>
            </a:extLst>
          </p:cNvPr>
          <p:cNvSpPr txBox="1"/>
          <p:nvPr/>
        </p:nvSpPr>
        <p:spPr>
          <a:xfrm>
            <a:off x="7842416" y="3981990"/>
            <a:ext cx="2181495" cy="627864"/>
          </a:xfrm>
          <a:prstGeom prst="rect">
            <a:avLst/>
          </a:prstGeom>
          <a:noFill/>
        </p:spPr>
        <p:txBody>
          <a:bodyPr wrap="none" lIns="182880" tIns="146304" rIns="182880" bIns="146304" rtlCol="0">
            <a:spAutoFit/>
          </a:bodyPr>
          <a:lstStyle/>
          <a:p>
            <a:pPr algn="ctr">
              <a:lnSpc>
                <a:spcPct val="90000"/>
              </a:lnSpc>
              <a:spcAft>
                <a:spcPts val="600"/>
              </a:spcAft>
            </a:pPr>
            <a:r>
              <a:rPr lang="en-US" sz="2400">
                <a:gradFill>
                  <a:gsLst>
                    <a:gs pos="2917">
                      <a:schemeClr val="tx1"/>
                    </a:gs>
                    <a:gs pos="30000">
                      <a:schemeClr val="tx1"/>
                    </a:gs>
                  </a:gsLst>
                  <a:lin ang="5400000" scaled="0"/>
                </a:gradFill>
              </a:rPr>
              <a:t>Pull requests </a:t>
            </a:r>
          </a:p>
        </p:txBody>
      </p:sp>
      <p:sp>
        <p:nvSpPr>
          <p:cNvPr id="18" name="TextBox 17">
            <a:extLst>
              <a:ext uri="{FF2B5EF4-FFF2-40B4-BE49-F238E27FC236}">
                <a16:creationId xmlns:a16="http://schemas.microsoft.com/office/drawing/2014/main" id="{3EAC0016-E8AB-401A-AD0F-F44B3B9929D2}"/>
              </a:ext>
            </a:extLst>
          </p:cNvPr>
          <p:cNvSpPr txBox="1"/>
          <p:nvPr/>
        </p:nvSpPr>
        <p:spPr>
          <a:xfrm>
            <a:off x="7942892" y="5332999"/>
            <a:ext cx="2081019" cy="627864"/>
          </a:xfrm>
          <a:prstGeom prst="rect">
            <a:avLst/>
          </a:prstGeom>
          <a:noFill/>
        </p:spPr>
        <p:txBody>
          <a:bodyPr wrap="none" lIns="182880" tIns="146304" rIns="182880" bIns="146304" rtlCol="0">
            <a:spAutoFit/>
          </a:bodyPr>
          <a:lstStyle/>
          <a:p>
            <a:pPr algn="ctr">
              <a:lnSpc>
                <a:spcPct val="90000"/>
              </a:lnSpc>
              <a:spcAft>
                <a:spcPts val="600"/>
              </a:spcAft>
            </a:pPr>
            <a:r>
              <a:rPr lang="en-US" sz="2400">
                <a:gradFill>
                  <a:gsLst>
                    <a:gs pos="2917">
                      <a:schemeClr val="tx1"/>
                    </a:gs>
                    <a:gs pos="30000">
                      <a:schemeClr val="tx1"/>
                    </a:gs>
                  </a:gsLst>
                  <a:lin ang="5400000" scaled="0"/>
                </a:gradFill>
              </a:rPr>
              <a:t>Contributors</a:t>
            </a:r>
          </a:p>
        </p:txBody>
      </p:sp>
      <p:sp>
        <p:nvSpPr>
          <p:cNvPr id="11" name="TextBox 10">
            <a:extLst>
              <a:ext uri="{FF2B5EF4-FFF2-40B4-BE49-F238E27FC236}">
                <a16:creationId xmlns:a16="http://schemas.microsoft.com/office/drawing/2014/main" id="{3EF7668E-3075-4893-B833-F40F48D80451}"/>
              </a:ext>
            </a:extLst>
          </p:cNvPr>
          <p:cNvSpPr txBox="1"/>
          <p:nvPr/>
        </p:nvSpPr>
        <p:spPr>
          <a:xfrm>
            <a:off x="7973589" y="897137"/>
            <a:ext cx="1512273" cy="627864"/>
          </a:xfrm>
          <a:prstGeom prst="rect">
            <a:avLst/>
          </a:prstGeom>
          <a:noFill/>
        </p:spPr>
        <p:txBody>
          <a:bodyPr wrap="none" lIns="182880" tIns="146304" rIns="182880" bIns="146304" rtlCol="0">
            <a:spAutoFit/>
          </a:bodyPr>
          <a:lstStyle/>
          <a:p>
            <a:pPr algn="ctr">
              <a:lnSpc>
                <a:spcPct val="90000"/>
              </a:lnSpc>
              <a:spcAft>
                <a:spcPts val="600"/>
              </a:spcAft>
            </a:pPr>
            <a:r>
              <a:rPr lang="en-US" sz="2400">
                <a:solidFill>
                  <a:schemeClr val="accent1"/>
                </a:solidFill>
              </a:rPr>
              <a:t>   150K+</a:t>
            </a:r>
          </a:p>
        </p:txBody>
      </p:sp>
      <p:sp>
        <p:nvSpPr>
          <p:cNvPr id="24" name="TextBox 23">
            <a:extLst>
              <a:ext uri="{FF2B5EF4-FFF2-40B4-BE49-F238E27FC236}">
                <a16:creationId xmlns:a16="http://schemas.microsoft.com/office/drawing/2014/main" id="{8694AF78-38AB-44A5-B343-B46B95065ABB}"/>
              </a:ext>
            </a:extLst>
          </p:cNvPr>
          <p:cNvSpPr txBox="1"/>
          <p:nvPr/>
        </p:nvSpPr>
        <p:spPr>
          <a:xfrm>
            <a:off x="8249305" y="2223156"/>
            <a:ext cx="1103507" cy="627864"/>
          </a:xfrm>
          <a:prstGeom prst="rect">
            <a:avLst/>
          </a:prstGeom>
          <a:noFill/>
        </p:spPr>
        <p:txBody>
          <a:bodyPr wrap="none" lIns="182880" tIns="146304" rIns="182880" bIns="146304" rtlCol="0">
            <a:spAutoFit/>
          </a:bodyPr>
          <a:lstStyle/>
          <a:p>
            <a:pPr algn="ctr">
              <a:lnSpc>
                <a:spcPct val="90000"/>
              </a:lnSpc>
              <a:spcAft>
                <a:spcPts val="600"/>
              </a:spcAft>
            </a:pPr>
            <a:r>
              <a:rPr lang="en-US" sz="2400">
                <a:solidFill>
                  <a:schemeClr val="accent1"/>
                </a:solidFill>
              </a:rPr>
              <a:t>1,427</a:t>
            </a:r>
          </a:p>
        </p:txBody>
      </p:sp>
      <p:sp>
        <p:nvSpPr>
          <p:cNvPr id="25" name="TextBox 24">
            <a:extLst>
              <a:ext uri="{FF2B5EF4-FFF2-40B4-BE49-F238E27FC236}">
                <a16:creationId xmlns:a16="http://schemas.microsoft.com/office/drawing/2014/main" id="{1F038DB9-DEEF-4C11-BA65-E2AE6ECF2696}"/>
              </a:ext>
            </a:extLst>
          </p:cNvPr>
          <p:cNvSpPr txBox="1"/>
          <p:nvPr/>
        </p:nvSpPr>
        <p:spPr>
          <a:xfrm>
            <a:off x="8326248" y="3588868"/>
            <a:ext cx="1103507" cy="627864"/>
          </a:xfrm>
          <a:prstGeom prst="rect">
            <a:avLst/>
          </a:prstGeom>
          <a:noFill/>
        </p:spPr>
        <p:txBody>
          <a:bodyPr wrap="none" lIns="182880" tIns="146304" rIns="182880" bIns="146304" rtlCol="0">
            <a:spAutoFit/>
          </a:bodyPr>
          <a:lstStyle/>
          <a:p>
            <a:pPr algn="ctr">
              <a:lnSpc>
                <a:spcPct val="90000"/>
              </a:lnSpc>
              <a:spcAft>
                <a:spcPts val="600"/>
              </a:spcAft>
            </a:pPr>
            <a:r>
              <a:rPr lang="en-US" sz="2400">
                <a:solidFill>
                  <a:schemeClr val="accent1"/>
                </a:solidFill>
              </a:rPr>
              <a:t>1,528</a:t>
            </a:r>
          </a:p>
        </p:txBody>
      </p:sp>
      <p:sp>
        <p:nvSpPr>
          <p:cNvPr id="26" name="TextBox 25">
            <a:extLst>
              <a:ext uri="{FF2B5EF4-FFF2-40B4-BE49-F238E27FC236}">
                <a16:creationId xmlns:a16="http://schemas.microsoft.com/office/drawing/2014/main" id="{BAE38D4B-1757-4826-9D79-6D58D044598A}"/>
              </a:ext>
            </a:extLst>
          </p:cNvPr>
          <p:cNvSpPr txBox="1"/>
          <p:nvPr/>
        </p:nvSpPr>
        <p:spPr>
          <a:xfrm>
            <a:off x="8498428" y="4939877"/>
            <a:ext cx="869469" cy="627864"/>
          </a:xfrm>
          <a:prstGeom prst="rect">
            <a:avLst/>
          </a:prstGeom>
          <a:noFill/>
        </p:spPr>
        <p:txBody>
          <a:bodyPr wrap="none" lIns="182880" tIns="146304" rIns="182880" bIns="146304" rtlCol="0">
            <a:spAutoFit/>
          </a:bodyPr>
          <a:lstStyle/>
          <a:p>
            <a:pPr algn="ctr">
              <a:lnSpc>
                <a:spcPct val="90000"/>
              </a:lnSpc>
              <a:spcAft>
                <a:spcPts val="600"/>
              </a:spcAft>
            </a:pPr>
            <a:r>
              <a:rPr lang="en-US" sz="2400">
                <a:solidFill>
                  <a:schemeClr val="accent1"/>
                </a:solidFill>
              </a:rPr>
              <a:t>106</a:t>
            </a:r>
          </a:p>
        </p:txBody>
      </p:sp>
      <p:pic>
        <p:nvPicPr>
          <p:cNvPr id="27" name="Picture 26">
            <a:extLst>
              <a:ext uri="{FF2B5EF4-FFF2-40B4-BE49-F238E27FC236}">
                <a16:creationId xmlns:a16="http://schemas.microsoft.com/office/drawing/2014/main" id="{A8915D54-A4B9-4DCD-A983-F98DCEAC5D0A}"/>
              </a:ext>
            </a:extLst>
          </p:cNvPr>
          <p:cNvPicPr>
            <a:picLocks noChangeAspect="1"/>
          </p:cNvPicPr>
          <p:nvPr/>
        </p:nvPicPr>
        <p:blipFill>
          <a:blip r:embed="rId6"/>
          <a:stretch>
            <a:fillRect/>
          </a:stretch>
        </p:blipFill>
        <p:spPr>
          <a:xfrm>
            <a:off x="4606200" y="2477387"/>
            <a:ext cx="1651968" cy="1552556"/>
          </a:xfrm>
          <a:prstGeom prst="rect">
            <a:avLst/>
          </a:prstGeom>
        </p:spPr>
      </p:pic>
    </p:spTree>
    <p:extLst>
      <p:ext uri="{BB962C8B-B14F-4D97-AF65-F5344CB8AC3E}">
        <p14:creationId xmlns:p14="http://schemas.microsoft.com/office/powerpoint/2010/main" val="2201585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B8D2DA-801E-4BC4-8972-34E4E2373F32}"/>
              </a:ext>
            </a:extLst>
          </p:cNvPr>
          <p:cNvSpPr txBox="1"/>
          <p:nvPr/>
        </p:nvSpPr>
        <p:spPr>
          <a:xfrm>
            <a:off x="-2362383" y="6122676"/>
            <a:ext cx="10345421" cy="622056"/>
          </a:xfrm>
          <a:prstGeom prst="rect">
            <a:avLst/>
          </a:prstGeom>
          <a:noFill/>
        </p:spPr>
        <p:txBody>
          <a:bodyPr wrap="square" lIns="179285" tIns="143428" rIns="179285" bIns="143428" rtlCol="0">
            <a:sp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lang="en-US" sz="2400" b="1">
                <a:gradFill>
                  <a:gsLst>
                    <a:gs pos="2917">
                      <a:srgbClr val="505050"/>
                    </a:gs>
                    <a:gs pos="30000">
                      <a:srgbClr val="505050"/>
                    </a:gs>
                  </a:gsLst>
                  <a:lin ang="5400000" scaled="0"/>
                </a:gradFill>
                <a:latin typeface="Segoe UI Semibold" panose="020B0702040204020203" pitchFamily="34" charset="0"/>
                <a:cs typeface="Segoe UI Semibold" panose="020B0702040204020203" pitchFamily="34" charset="0"/>
              </a:rPr>
              <a:t>+</a:t>
            </a:r>
            <a:r>
              <a:rPr kumimoji="0" lang="en-US" sz="2400" b="1" i="0" u="none" strike="noStrike" kern="1200" cap="none" spc="0" normalizeH="0" baseline="0" noProof="0">
                <a:ln>
                  <a:noFill/>
                </a:ln>
                <a:gradFill>
                  <a:gsLst>
                    <a:gs pos="2917">
                      <a:srgbClr val="505050"/>
                    </a:gs>
                    <a:gs pos="30000">
                      <a:srgbClr val="505050"/>
                    </a:gs>
                  </a:gsLst>
                  <a:lin ang="5400000" scaled="0"/>
                </a:gradFill>
                <a:effectLst/>
                <a:uLnTx/>
                <a:uFillTx/>
                <a:latin typeface="Segoe UI Semibold" panose="020B0702040204020203" pitchFamily="34" charset="0"/>
                <a:cs typeface="Segoe UI Semibold" panose="020B0702040204020203" pitchFamily="34" charset="0"/>
              </a:rPr>
              <a:t> more </a:t>
            </a:r>
            <a:r>
              <a:rPr kumimoji="0" lang="en-US" sz="2400" b="1" i="0" u="none" strike="noStrike" kern="1200" cap="none" spc="0" normalizeH="0" baseline="0" noProof="0">
                <a:ln>
                  <a:noFill/>
                </a:ln>
                <a:gradFill>
                  <a:gsLst>
                    <a:gs pos="2917">
                      <a:srgbClr val="505050"/>
                    </a:gs>
                    <a:gs pos="30000">
                      <a:srgbClr val="505050"/>
                    </a:gs>
                  </a:gsLst>
                  <a:lin ang="5400000" scaled="0"/>
                </a:gradFill>
                <a:effectLst/>
                <a:uLnTx/>
                <a:uFillTx/>
                <a:latin typeface="Segoe UI Semibold" panose="020B0702040204020203" pitchFamily="34" charset="0"/>
                <a:cs typeface="Segoe UI Semibold" panose="020B0702040204020203" pitchFamily="34" charset="0"/>
                <a:hlinkClick r:id="rId3"/>
              </a:rPr>
              <a:t>ML.NET Customers</a:t>
            </a:r>
            <a:endParaRPr kumimoji="0" lang="en-US" sz="2400" b="1" i="0" u="none" strike="noStrike" kern="1200" cap="none" spc="0" normalizeH="0" baseline="0" noProof="0">
              <a:ln>
                <a:noFill/>
              </a:ln>
              <a:gradFill>
                <a:gsLst>
                  <a:gs pos="2917">
                    <a:srgbClr val="505050"/>
                  </a:gs>
                  <a:gs pos="30000">
                    <a:srgbClr val="505050"/>
                  </a:gs>
                </a:gsLst>
                <a:lin ang="5400000" scaled="0"/>
              </a:gradFill>
              <a:effectLst/>
              <a:uLnTx/>
              <a:uFillTx/>
              <a:latin typeface="Segoe UI Semibold" panose="020B0702040204020203" pitchFamily="34" charset="0"/>
              <a:cs typeface="Segoe UI Semibold" panose="020B0702040204020203" pitchFamily="34" charset="0"/>
            </a:endParaRPr>
          </a:p>
        </p:txBody>
      </p:sp>
      <p:pic>
        <p:nvPicPr>
          <p:cNvPr id="13" name="Picture 12">
            <a:extLst>
              <a:ext uri="{FF2B5EF4-FFF2-40B4-BE49-F238E27FC236}">
                <a16:creationId xmlns:a16="http://schemas.microsoft.com/office/drawing/2014/main" id="{E8B62008-06CC-45D0-88DF-05EE363B254A}"/>
              </a:ext>
            </a:extLst>
          </p:cNvPr>
          <p:cNvPicPr>
            <a:picLocks noChangeAspect="1"/>
          </p:cNvPicPr>
          <p:nvPr/>
        </p:nvPicPr>
        <p:blipFill>
          <a:blip r:embed="rId4"/>
          <a:stretch>
            <a:fillRect/>
          </a:stretch>
        </p:blipFill>
        <p:spPr>
          <a:xfrm>
            <a:off x="554264" y="1947252"/>
            <a:ext cx="2131067" cy="434838"/>
          </a:xfrm>
          <a:prstGeom prst="rect">
            <a:avLst/>
          </a:prstGeom>
        </p:spPr>
      </p:pic>
      <p:pic>
        <p:nvPicPr>
          <p:cNvPr id="16" name="Picture 15">
            <a:extLst>
              <a:ext uri="{FF2B5EF4-FFF2-40B4-BE49-F238E27FC236}">
                <a16:creationId xmlns:a16="http://schemas.microsoft.com/office/drawing/2014/main" id="{CC3531B8-2C5E-449C-B18E-2D007AC9369F}"/>
              </a:ext>
            </a:extLst>
          </p:cNvPr>
          <p:cNvPicPr>
            <a:picLocks noChangeAspect="1"/>
          </p:cNvPicPr>
          <p:nvPr/>
        </p:nvPicPr>
        <p:blipFill>
          <a:blip r:embed="rId5"/>
          <a:stretch>
            <a:fillRect/>
          </a:stretch>
        </p:blipFill>
        <p:spPr>
          <a:xfrm>
            <a:off x="417147" y="462466"/>
            <a:ext cx="2268184" cy="684853"/>
          </a:xfrm>
          <a:prstGeom prst="rect">
            <a:avLst/>
          </a:prstGeom>
        </p:spPr>
      </p:pic>
      <p:pic>
        <p:nvPicPr>
          <p:cNvPr id="24" name="Picture 23">
            <a:extLst>
              <a:ext uri="{FF2B5EF4-FFF2-40B4-BE49-F238E27FC236}">
                <a16:creationId xmlns:a16="http://schemas.microsoft.com/office/drawing/2014/main" id="{1C5134D2-7F51-4F10-BC92-70C2BEA554BD}"/>
              </a:ext>
            </a:extLst>
          </p:cNvPr>
          <p:cNvPicPr>
            <a:picLocks noChangeAspect="1"/>
          </p:cNvPicPr>
          <p:nvPr/>
        </p:nvPicPr>
        <p:blipFill>
          <a:blip r:embed="rId6"/>
          <a:stretch>
            <a:fillRect/>
          </a:stretch>
        </p:blipFill>
        <p:spPr>
          <a:xfrm>
            <a:off x="3699859" y="3156141"/>
            <a:ext cx="894098" cy="602461"/>
          </a:xfrm>
          <a:prstGeom prst="rect">
            <a:avLst/>
          </a:prstGeom>
        </p:spPr>
      </p:pic>
      <p:pic>
        <p:nvPicPr>
          <p:cNvPr id="23" name="Picture 4" descr="Image result for powerpoint icon">
            <a:extLst>
              <a:ext uri="{FF2B5EF4-FFF2-40B4-BE49-F238E27FC236}">
                <a16:creationId xmlns:a16="http://schemas.microsoft.com/office/drawing/2014/main" id="{F28875F2-CE56-46E1-A174-9DB7FACE3003}"/>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tretch>
            <a:fillRect/>
          </a:stretch>
        </p:blipFill>
        <p:spPr bwMode="auto">
          <a:xfrm>
            <a:off x="4000148" y="4602066"/>
            <a:ext cx="574104" cy="56175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8" descr="Image result for Windows icon">
            <a:extLst>
              <a:ext uri="{FF2B5EF4-FFF2-40B4-BE49-F238E27FC236}">
                <a16:creationId xmlns:a16="http://schemas.microsoft.com/office/drawing/2014/main" id="{6DEF68A4-B0DC-47D0-A8A0-DF8ACDDDBBCD}"/>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tretch>
            <a:fillRect/>
          </a:stretch>
        </p:blipFill>
        <p:spPr bwMode="auto">
          <a:xfrm>
            <a:off x="3828738" y="551226"/>
            <a:ext cx="589492" cy="59285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0209DA42-8524-44F8-9AE5-DE7789A074E2}"/>
              </a:ext>
            </a:extLst>
          </p:cNvPr>
          <p:cNvPicPr>
            <a:picLocks noChangeAspect="1"/>
          </p:cNvPicPr>
          <p:nvPr/>
        </p:nvPicPr>
        <p:blipFill>
          <a:blip r:embed="rId9">
            <a:clrChange>
              <a:clrFrom>
                <a:srgbClr val="FFFFFF"/>
              </a:clrFrom>
              <a:clrTo>
                <a:srgbClr val="FFFFFF">
                  <a:alpha val="0"/>
                </a:srgbClr>
              </a:clrTo>
            </a:clrChange>
          </a:blip>
          <a:stretch>
            <a:fillRect/>
          </a:stretch>
        </p:blipFill>
        <p:spPr>
          <a:xfrm>
            <a:off x="478273" y="4543396"/>
            <a:ext cx="1795641" cy="828757"/>
          </a:xfrm>
          <a:prstGeom prst="rect">
            <a:avLst/>
          </a:prstGeom>
        </p:spPr>
      </p:pic>
      <p:pic>
        <p:nvPicPr>
          <p:cNvPr id="21" name="Picture 6" descr="Image result for bing icon">
            <a:extLst>
              <a:ext uri="{FF2B5EF4-FFF2-40B4-BE49-F238E27FC236}">
                <a16:creationId xmlns:a16="http://schemas.microsoft.com/office/drawing/2014/main" id="{57ADE2FB-5816-49BA-BDE3-17BBAB2CBE6D}"/>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788651" y="1790354"/>
            <a:ext cx="688314" cy="59285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dotnet.microsoft.com/images/customers/evolution-software/logo.png?v=gpYrecAR_lKqPTfzRhrrexj5Aa4KhW682QO4WP7-_r4">
            <a:extLst>
              <a:ext uri="{FF2B5EF4-FFF2-40B4-BE49-F238E27FC236}">
                <a16:creationId xmlns:a16="http://schemas.microsoft.com/office/drawing/2014/main" id="{44F6F56B-328C-40DE-A900-F746DE06829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17147" y="3257702"/>
            <a:ext cx="1917894" cy="57536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89E4B78F-0332-4E79-ABA9-228470BD43DC}"/>
              </a:ext>
            </a:extLst>
          </p:cNvPr>
          <p:cNvSpPr txBox="1"/>
          <p:nvPr/>
        </p:nvSpPr>
        <p:spPr>
          <a:xfrm>
            <a:off x="6203199" y="1144085"/>
            <a:ext cx="5825668" cy="4616648"/>
          </a:xfrm>
          <a:prstGeom prst="rect">
            <a:avLst/>
          </a:prstGeom>
          <a:noFill/>
        </p:spPr>
        <p:txBody>
          <a:bodyPr wrap="square" lIns="0" tIns="0" rIns="0" bIns="0" rtlCol="0">
            <a:spAutoFit/>
          </a:bodyPr>
          <a:lstStyle/>
          <a:p>
            <a:r>
              <a:rPr lang="en-US" sz="2800">
                <a:gradFill>
                  <a:gsLst>
                    <a:gs pos="2917">
                      <a:schemeClr val="tx1"/>
                    </a:gs>
                    <a:gs pos="30000">
                      <a:schemeClr val="tx1"/>
                    </a:gs>
                  </a:gsLst>
                  <a:lin ang="5400000" scaled="0"/>
                </a:gradFill>
              </a:rPr>
              <a:t>“ML.NET made it straightforward to leverage our existing .NET and C# skills and software assets to add machine learning capabilities into the application… deployed on Azure, the integration of machine learning models was easy and straightforward.”</a:t>
            </a:r>
          </a:p>
          <a:p>
            <a:endParaRPr lang="en-US" sz="2800">
              <a:gradFill>
                <a:gsLst>
                  <a:gs pos="2917">
                    <a:schemeClr val="tx1"/>
                  </a:gs>
                  <a:gs pos="30000">
                    <a:schemeClr val="tx1"/>
                  </a:gs>
                </a:gsLst>
                <a:lin ang="5400000" scaled="0"/>
              </a:gradFill>
            </a:endParaRPr>
          </a:p>
          <a:p>
            <a:r>
              <a:rPr lang="en-US" sz="2400" i="1"/>
              <a:t>Andy Gray, Executive Partner </a:t>
            </a:r>
            <a:r>
              <a:rPr lang="en-US" sz="2400" b="1" i="1"/>
              <a:t>Evolution Software Design, Inc.</a:t>
            </a:r>
            <a:endParaRPr lang="en-US" sz="2800" i="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67086799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84DBA-44C2-4568-8DBA-C4301E5741A7}"/>
              </a:ext>
            </a:extLst>
          </p:cNvPr>
          <p:cNvSpPr>
            <a:spLocks noGrp="1"/>
          </p:cNvSpPr>
          <p:nvPr>
            <p:ph type="title"/>
          </p:nvPr>
        </p:nvSpPr>
        <p:spPr>
          <a:xfrm>
            <a:off x="586740" y="5777223"/>
            <a:ext cx="11018520" cy="369332"/>
          </a:xfrm>
        </p:spPr>
        <p:txBody>
          <a:bodyPr/>
          <a:lstStyle/>
          <a:p>
            <a:r>
              <a:rPr lang="en-US" sz="2400" noProof="0" dirty="0"/>
              <a:t>https://dotnet.microsoft.com/apps/machinelearning-ai/ml-dotnet/customers</a:t>
            </a:r>
          </a:p>
        </p:txBody>
      </p:sp>
      <p:pic>
        <p:nvPicPr>
          <p:cNvPr id="3" name="Picture 2">
            <a:extLst>
              <a:ext uri="{FF2B5EF4-FFF2-40B4-BE49-F238E27FC236}">
                <a16:creationId xmlns:a16="http://schemas.microsoft.com/office/drawing/2014/main" id="{C8D0D605-806E-41A1-8259-F6C01ECBE995}"/>
              </a:ext>
            </a:extLst>
          </p:cNvPr>
          <p:cNvPicPr>
            <a:picLocks noChangeAspect="1"/>
          </p:cNvPicPr>
          <p:nvPr/>
        </p:nvPicPr>
        <p:blipFill>
          <a:blip r:embed="rId2"/>
          <a:stretch>
            <a:fillRect/>
          </a:stretch>
        </p:blipFill>
        <p:spPr>
          <a:xfrm>
            <a:off x="3399936" y="228275"/>
            <a:ext cx="4923793" cy="5219424"/>
          </a:xfrm>
          <a:prstGeom prst="rect">
            <a:avLst/>
          </a:prstGeom>
        </p:spPr>
      </p:pic>
    </p:spTree>
    <p:extLst>
      <p:ext uri="{BB962C8B-B14F-4D97-AF65-F5344CB8AC3E}">
        <p14:creationId xmlns:p14="http://schemas.microsoft.com/office/powerpoint/2010/main" val="111280516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7B0F-621C-4774-A168-2911C24EFF0A}"/>
              </a:ext>
            </a:extLst>
          </p:cNvPr>
          <p:cNvSpPr>
            <a:spLocks noGrp="1"/>
          </p:cNvSpPr>
          <p:nvPr>
            <p:ph type="title"/>
          </p:nvPr>
        </p:nvSpPr>
        <p:spPr/>
        <p:txBody>
          <a:bodyPr/>
          <a:lstStyle/>
          <a:p>
            <a:r>
              <a:rPr lang="en-US" noProof="0" dirty="0"/>
              <a:t>ML.NET Features</a:t>
            </a:r>
          </a:p>
        </p:txBody>
      </p:sp>
    </p:spTree>
    <p:extLst>
      <p:ext uri="{BB962C8B-B14F-4D97-AF65-F5344CB8AC3E}">
        <p14:creationId xmlns:p14="http://schemas.microsoft.com/office/powerpoint/2010/main" val="47545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06F530F-5390-425F-AEED-3BFA51B781F9}"/>
              </a:ext>
            </a:extLst>
          </p:cNvPr>
          <p:cNvPicPr>
            <a:picLocks noChangeAspect="1"/>
          </p:cNvPicPr>
          <p:nvPr/>
        </p:nvPicPr>
        <p:blipFill>
          <a:blip r:embed="rId3" cstate="print">
            <a:duotone>
              <a:prstClr val="black"/>
              <a:schemeClr val="accent5">
                <a:tint val="45000"/>
                <a:satMod val="400000"/>
              </a:scheme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594360" y="3328416"/>
            <a:ext cx="11276838" cy="1280160"/>
          </a:xfrm>
          <a:prstGeom prst="rect">
            <a:avLst/>
          </a:prstGeom>
        </p:spPr>
      </p:pic>
      <p:pic>
        <p:nvPicPr>
          <p:cNvPr id="8" name="Picture 7">
            <a:extLst>
              <a:ext uri="{FF2B5EF4-FFF2-40B4-BE49-F238E27FC236}">
                <a16:creationId xmlns:a16="http://schemas.microsoft.com/office/drawing/2014/main" id="{E22F6AF2-4561-4B9F-A5FE-62C1D2C45453}"/>
              </a:ext>
            </a:extLst>
          </p:cNvPr>
          <p:cNvPicPr>
            <a:picLocks noChangeAspect="1"/>
          </p:cNvPicPr>
          <p:nvPr/>
        </p:nvPicPr>
        <p:blipFill>
          <a:blip r:embed="rId5"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4360" y="3328416"/>
            <a:ext cx="11276838" cy="1280160"/>
          </a:xfrm>
          <a:prstGeom prst="rect">
            <a:avLst/>
          </a:prstGeom>
        </p:spPr>
      </p:pic>
      <p:pic>
        <p:nvPicPr>
          <p:cNvPr id="9" name="Picture 8">
            <a:extLst>
              <a:ext uri="{FF2B5EF4-FFF2-40B4-BE49-F238E27FC236}">
                <a16:creationId xmlns:a16="http://schemas.microsoft.com/office/drawing/2014/main" id="{2A6D9994-90F4-49EC-8128-F3E6B70DEB16}"/>
              </a:ext>
            </a:extLst>
          </p:cNvPr>
          <p:cNvPicPr>
            <a:picLocks noChangeAspect="1"/>
          </p:cNvPicPr>
          <p:nvPr/>
        </p:nvPicPr>
        <p:blipFill>
          <a:blip r:embed="rId6"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2851" y="3328416"/>
            <a:ext cx="11276838" cy="1280160"/>
          </a:xfrm>
          <a:prstGeom prst="rect">
            <a:avLst/>
          </a:prstGeom>
        </p:spPr>
      </p:pic>
      <p:pic>
        <p:nvPicPr>
          <p:cNvPr id="10" name="Picture 9">
            <a:extLst>
              <a:ext uri="{FF2B5EF4-FFF2-40B4-BE49-F238E27FC236}">
                <a16:creationId xmlns:a16="http://schemas.microsoft.com/office/drawing/2014/main" id="{0203A4AE-B66F-4512-ADA8-F015273E9564}"/>
              </a:ext>
            </a:extLst>
          </p:cNvPr>
          <p:cNvPicPr>
            <a:picLocks noChangeAspect="1"/>
          </p:cNvPicPr>
          <p:nvPr/>
        </p:nvPicPr>
        <p:blipFill>
          <a:blip r:embed="rId7"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4360" y="3326907"/>
            <a:ext cx="11276838" cy="1280160"/>
          </a:xfrm>
          <a:prstGeom prst="rect">
            <a:avLst/>
          </a:prstGeom>
          <a:ln>
            <a:noFill/>
          </a:ln>
        </p:spPr>
      </p:pic>
      <p:pic>
        <p:nvPicPr>
          <p:cNvPr id="4" name="Picture 3">
            <a:extLst>
              <a:ext uri="{FF2B5EF4-FFF2-40B4-BE49-F238E27FC236}">
                <a16:creationId xmlns:a16="http://schemas.microsoft.com/office/drawing/2014/main" id="{8FE41A97-2E31-47C3-8FF0-27AC84E5A6C7}"/>
              </a:ext>
            </a:extLst>
          </p:cNvPr>
          <p:cNvPicPr>
            <a:picLocks noChangeAspect="1"/>
          </p:cNvPicPr>
          <p:nvPr/>
        </p:nvPicPr>
        <p:blipFill>
          <a:blip r:embed="rId8"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3002" y="3324508"/>
            <a:ext cx="11276838" cy="1280160"/>
          </a:xfrm>
          <a:prstGeom prst="rect">
            <a:avLst/>
          </a:prstGeom>
        </p:spPr>
      </p:pic>
      <p:pic>
        <p:nvPicPr>
          <p:cNvPr id="5" name="Picture 4">
            <a:extLst>
              <a:ext uri="{FF2B5EF4-FFF2-40B4-BE49-F238E27FC236}">
                <a16:creationId xmlns:a16="http://schemas.microsoft.com/office/drawing/2014/main" id="{38549705-5880-418C-AF41-F0A8B4B7A0EB}"/>
              </a:ext>
            </a:extLst>
          </p:cNvPr>
          <p:cNvPicPr>
            <a:picLocks noChangeAspect="1"/>
          </p:cNvPicPr>
          <p:nvPr/>
        </p:nvPicPr>
        <p:blipFill>
          <a:blip r:embed="rId9"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1493" y="3328416"/>
            <a:ext cx="11276838" cy="1280160"/>
          </a:xfrm>
          <a:prstGeom prst="rect">
            <a:avLst/>
          </a:prstGeom>
        </p:spPr>
      </p:pic>
      <p:pic>
        <p:nvPicPr>
          <p:cNvPr id="6" name="Picture 5">
            <a:extLst>
              <a:ext uri="{FF2B5EF4-FFF2-40B4-BE49-F238E27FC236}">
                <a16:creationId xmlns:a16="http://schemas.microsoft.com/office/drawing/2014/main" id="{D608F15D-4C6A-42E4-8268-E905AF342C58}"/>
              </a:ext>
            </a:extLst>
          </p:cNvPr>
          <p:cNvPicPr>
            <a:picLocks noChangeAspect="1"/>
          </p:cNvPicPr>
          <p:nvPr/>
        </p:nvPicPr>
        <p:blipFill>
          <a:blip r:embed="rId10"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78485" y="3320479"/>
            <a:ext cx="11276838" cy="1280160"/>
          </a:xfrm>
          <a:prstGeom prst="rect">
            <a:avLst/>
          </a:prstGeom>
        </p:spPr>
      </p:pic>
      <p:grpSp>
        <p:nvGrpSpPr>
          <p:cNvPr id="11" name="Group 10">
            <a:extLst>
              <a:ext uri="{FF2B5EF4-FFF2-40B4-BE49-F238E27FC236}">
                <a16:creationId xmlns:a16="http://schemas.microsoft.com/office/drawing/2014/main" id="{DA42050F-7310-4038-A09C-1578DF22C1BE}"/>
              </a:ext>
            </a:extLst>
          </p:cNvPr>
          <p:cNvGrpSpPr/>
          <p:nvPr/>
        </p:nvGrpSpPr>
        <p:grpSpPr>
          <a:xfrm>
            <a:off x="337625" y="1899137"/>
            <a:ext cx="1664677" cy="1664677"/>
            <a:chOff x="337625" y="1899137"/>
            <a:chExt cx="1664677" cy="1664677"/>
          </a:xfrm>
          <a:solidFill>
            <a:schemeClr val="bg1">
              <a:lumMod val="85000"/>
            </a:schemeClr>
          </a:solidFill>
        </p:grpSpPr>
        <p:sp>
          <p:nvSpPr>
            <p:cNvPr id="12" name="Rectangle 11">
              <a:extLst>
                <a:ext uri="{FF2B5EF4-FFF2-40B4-BE49-F238E27FC236}">
                  <a16:creationId xmlns:a16="http://schemas.microsoft.com/office/drawing/2014/main" id="{9B14355D-6F78-4BD1-9AF1-F83E573C86BB}"/>
                </a:ext>
              </a:extLst>
            </p:cNvPr>
            <p:cNvSpPr/>
            <p:nvPr/>
          </p:nvSpPr>
          <p:spPr bwMode="auto">
            <a:xfrm>
              <a:off x="337625"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3" name="Picture 12">
              <a:extLst>
                <a:ext uri="{FF2B5EF4-FFF2-40B4-BE49-F238E27FC236}">
                  <a16:creationId xmlns:a16="http://schemas.microsoft.com/office/drawing/2014/main" id="{77CF6F54-DBD4-4F85-96A6-0C0A58CAC9D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59269" y="1990251"/>
              <a:ext cx="1037844" cy="1062990"/>
            </a:xfrm>
            <a:prstGeom prst="rect">
              <a:avLst/>
            </a:prstGeom>
            <a:grpFill/>
          </p:spPr>
        </p:pic>
        <p:sp>
          <p:nvSpPr>
            <p:cNvPr id="14" name="TextBox 13">
              <a:extLst>
                <a:ext uri="{FF2B5EF4-FFF2-40B4-BE49-F238E27FC236}">
                  <a16:creationId xmlns:a16="http://schemas.microsoft.com/office/drawing/2014/main" id="{E73912D8-5CEB-44C6-8D31-EECDA41E0228}"/>
                </a:ext>
              </a:extLst>
            </p:cNvPr>
            <p:cNvSpPr txBox="1"/>
            <p:nvPr/>
          </p:nvSpPr>
          <p:spPr>
            <a:xfrm>
              <a:off x="344033" y="3143061"/>
              <a:ext cx="1620528"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DESKTOP</a:t>
              </a:r>
            </a:p>
          </p:txBody>
        </p:sp>
      </p:grpSp>
      <p:grpSp>
        <p:nvGrpSpPr>
          <p:cNvPr id="15" name="Group 14">
            <a:extLst>
              <a:ext uri="{FF2B5EF4-FFF2-40B4-BE49-F238E27FC236}">
                <a16:creationId xmlns:a16="http://schemas.microsoft.com/office/drawing/2014/main" id="{D451A81F-1D09-4CBC-848D-52E1B4457265}"/>
              </a:ext>
            </a:extLst>
          </p:cNvPr>
          <p:cNvGrpSpPr/>
          <p:nvPr/>
        </p:nvGrpSpPr>
        <p:grpSpPr>
          <a:xfrm>
            <a:off x="3640207" y="1899137"/>
            <a:ext cx="1697073" cy="1664677"/>
            <a:chOff x="3654584" y="1899137"/>
            <a:chExt cx="1675508" cy="1664677"/>
          </a:xfrm>
          <a:solidFill>
            <a:schemeClr val="bg1">
              <a:lumMod val="65000"/>
            </a:schemeClr>
          </a:solidFill>
        </p:grpSpPr>
        <p:sp>
          <p:nvSpPr>
            <p:cNvPr id="16" name="Rectangle 15">
              <a:extLst>
                <a:ext uri="{FF2B5EF4-FFF2-40B4-BE49-F238E27FC236}">
                  <a16:creationId xmlns:a16="http://schemas.microsoft.com/office/drawing/2014/main" id="{DB6B8554-FF76-4659-9DB2-CA9C722279FE}"/>
                </a:ext>
              </a:extLst>
            </p:cNvPr>
            <p:cNvSpPr/>
            <p:nvPr/>
          </p:nvSpPr>
          <p:spPr bwMode="auto">
            <a:xfrm>
              <a:off x="3665415"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7" name="Picture 16">
              <a:extLst>
                <a:ext uri="{FF2B5EF4-FFF2-40B4-BE49-F238E27FC236}">
                  <a16:creationId xmlns:a16="http://schemas.microsoft.com/office/drawing/2014/main" id="{4B9393CE-AC2D-4ED7-999B-17F118EE02D3}"/>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994590" y="1990253"/>
              <a:ext cx="1003554" cy="1062990"/>
            </a:xfrm>
            <a:prstGeom prst="rect">
              <a:avLst/>
            </a:prstGeom>
            <a:grpFill/>
          </p:spPr>
        </p:pic>
        <p:sp>
          <p:nvSpPr>
            <p:cNvPr id="18" name="TextBox 17">
              <a:extLst>
                <a:ext uri="{FF2B5EF4-FFF2-40B4-BE49-F238E27FC236}">
                  <a16:creationId xmlns:a16="http://schemas.microsoft.com/office/drawing/2014/main" id="{D8076300-D85F-4E35-9947-CFF2941B129D}"/>
                </a:ext>
              </a:extLst>
            </p:cNvPr>
            <p:cNvSpPr txBox="1"/>
            <p:nvPr/>
          </p:nvSpPr>
          <p:spPr>
            <a:xfrm>
              <a:off x="3654584" y="3143061"/>
              <a:ext cx="1665837"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CLOUD</a:t>
              </a:r>
            </a:p>
          </p:txBody>
        </p:sp>
      </p:grpSp>
      <p:grpSp>
        <p:nvGrpSpPr>
          <p:cNvPr id="19" name="Group 18">
            <a:extLst>
              <a:ext uri="{FF2B5EF4-FFF2-40B4-BE49-F238E27FC236}">
                <a16:creationId xmlns:a16="http://schemas.microsoft.com/office/drawing/2014/main" id="{D20A0903-6EFD-4316-A0C1-EB54350F3D01}"/>
              </a:ext>
            </a:extLst>
          </p:cNvPr>
          <p:cNvGrpSpPr/>
          <p:nvPr/>
        </p:nvGrpSpPr>
        <p:grpSpPr>
          <a:xfrm>
            <a:off x="1999308" y="1899137"/>
            <a:ext cx="1666889" cy="1664677"/>
            <a:chOff x="1999308" y="1899137"/>
            <a:chExt cx="1666889" cy="1664677"/>
          </a:xfrm>
          <a:solidFill>
            <a:schemeClr val="bg1">
              <a:lumMod val="75000"/>
            </a:schemeClr>
          </a:solidFill>
        </p:grpSpPr>
        <p:sp>
          <p:nvSpPr>
            <p:cNvPr id="20" name="Rectangle 19">
              <a:extLst>
                <a:ext uri="{FF2B5EF4-FFF2-40B4-BE49-F238E27FC236}">
                  <a16:creationId xmlns:a16="http://schemas.microsoft.com/office/drawing/2014/main" id="{758ABCED-62E0-41C0-A9CA-668F6867BC0A}"/>
                </a:ext>
              </a:extLst>
            </p:cNvPr>
            <p:cNvSpPr/>
            <p:nvPr/>
          </p:nvSpPr>
          <p:spPr bwMode="auto">
            <a:xfrm>
              <a:off x="2001520"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1" name="Picture 20">
              <a:extLst>
                <a:ext uri="{FF2B5EF4-FFF2-40B4-BE49-F238E27FC236}">
                  <a16:creationId xmlns:a16="http://schemas.microsoft.com/office/drawing/2014/main" id="{94C39C9B-5352-4BD5-882B-205E754BE7B7}"/>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341452" y="1981200"/>
              <a:ext cx="969264" cy="1062990"/>
            </a:xfrm>
            <a:prstGeom prst="rect">
              <a:avLst/>
            </a:prstGeom>
            <a:grpFill/>
          </p:spPr>
        </p:pic>
        <p:sp>
          <p:nvSpPr>
            <p:cNvPr id="22" name="TextBox 21">
              <a:extLst>
                <a:ext uri="{FF2B5EF4-FFF2-40B4-BE49-F238E27FC236}">
                  <a16:creationId xmlns:a16="http://schemas.microsoft.com/office/drawing/2014/main" id="{49575548-02F5-4341-A635-AF5DD2627B8C}"/>
                </a:ext>
              </a:extLst>
            </p:cNvPr>
            <p:cNvSpPr txBox="1"/>
            <p:nvPr/>
          </p:nvSpPr>
          <p:spPr>
            <a:xfrm>
              <a:off x="1999308" y="3143061"/>
              <a:ext cx="1665837"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WEB</a:t>
              </a:r>
            </a:p>
          </p:txBody>
        </p:sp>
      </p:grpSp>
      <p:grpSp>
        <p:nvGrpSpPr>
          <p:cNvPr id="23" name="Group 22">
            <a:extLst>
              <a:ext uri="{FF2B5EF4-FFF2-40B4-BE49-F238E27FC236}">
                <a16:creationId xmlns:a16="http://schemas.microsoft.com/office/drawing/2014/main" id="{3CBE835D-6CD2-4FFF-94F8-7D59B57AB2DE}"/>
              </a:ext>
            </a:extLst>
          </p:cNvPr>
          <p:cNvGrpSpPr/>
          <p:nvPr/>
        </p:nvGrpSpPr>
        <p:grpSpPr>
          <a:xfrm>
            <a:off x="5329310" y="1899137"/>
            <a:ext cx="1664677" cy="1664677"/>
            <a:chOff x="5329310" y="1899137"/>
            <a:chExt cx="1664677" cy="1664677"/>
          </a:xfrm>
          <a:solidFill>
            <a:schemeClr val="bg1">
              <a:lumMod val="50000"/>
            </a:schemeClr>
          </a:solidFill>
        </p:grpSpPr>
        <p:sp>
          <p:nvSpPr>
            <p:cNvPr id="24" name="Rectangle 23">
              <a:extLst>
                <a:ext uri="{FF2B5EF4-FFF2-40B4-BE49-F238E27FC236}">
                  <a16:creationId xmlns:a16="http://schemas.microsoft.com/office/drawing/2014/main" id="{CF9A4D1E-FDFF-46C8-8895-2EBAE04EA936}"/>
                </a:ext>
              </a:extLst>
            </p:cNvPr>
            <p:cNvSpPr/>
            <p:nvPr/>
          </p:nvSpPr>
          <p:spPr bwMode="auto">
            <a:xfrm>
              <a:off x="5329310"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5" name="Picture 24">
              <a:extLst>
                <a:ext uri="{FF2B5EF4-FFF2-40B4-BE49-F238E27FC236}">
                  <a16:creationId xmlns:a16="http://schemas.microsoft.com/office/drawing/2014/main" id="{DB13D58C-777D-4D54-A8EE-3F1FF468DC7E}"/>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812828" y="1990253"/>
              <a:ext cx="688086" cy="1062990"/>
            </a:xfrm>
            <a:prstGeom prst="rect">
              <a:avLst/>
            </a:prstGeom>
            <a:grpFill/>
          </p:spPr>
        </p:pic>
        <p:sp>
          <p:nvSpPr>
            <p:cNvPr id="26" name="TextBox 25">
              <a:extLst>
                <a:ext uri="{FF2B5EF4-FFF2-40B4-BE49-F238E27FC236}">
                  <a16:creationId xmlns:a16="http://schemas.microsoft.com/office/drawing/2014/main" id="{84621255-4ECC-4669-A703-60BB06A2820A}"/>
                </a:ext>
              </a:extLst>
            </p:cNvPr>
            <p:cNvSpPr txBox="1"/>
            <p:nvPr/>
          </p:nvSpPr>
          <p:spPr>
            <a:xfrm>
              <a:off x="5355169" y="3143061"/>
              <a:ext cx="1620528"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MOBILE</a:t>
              </a:r>
            </a:p>
          </p:txBody>
        </p:sp>
      </p:grpSp>
      <p:grpSp>
        <p:nvGrpSpPr>
          <p:cNvPr id="27" name="Group 26">
            <a:extLst>
              <a:ext uri="{FF2B5EF4-FFF2-40B4-BE49-F238E27FC236}">
                <a16:creationId xmlns:a16="http://schemas.microsoft.com/office/drawing/2014/main" id="{4E67F2A2-4082-43E0-93BC-DC139029A6D7}"/>
              </a:ext>
            </a:extLst>
          </p:cNvPr>
          <p:cNvGrpSpPr/>
          <p:nvPr/>
        </p:nvGrpSpPr>
        <p:grpSpPr>
          <a:xfrm>
            <a:off x="10320997" y="1899137"/>
            <a:ext cx="1664677" cy="1664677"/>
            <a:chOff x="10320997" y="1899137"/>
            <a:chExt cx="1664677" cy="1664677"/>
          </a:xfrm>
          <a:solidFill>
            <a:srgbClr val="7030A0"/>
          </a:solidFill>
        </p:grpSpPr>
        <p:sp>
          <p:nvSpPr>
            <p:cNvPr id="28" name="Rectangle 27">
              <a:extLst>
                <a:ext uri="{FF2B5EF4-FFF2-40B4-BE49-F238E27FC236}">
                  <a16:creationId xmlns:a16="http://schemas.microsoft.com/office/drawing/2014/main" id="{C9A6C96D-12DB-4A5D-A2A3-FCAE75B0C507}"/>
                </a:ext>
              </a:extLst>
            </p:cNvPr>
            <p:cNvSpPr/>
            <p:nvPr/>
          </p:nvSpPr>
          <p:spPr bwMode="auto">
            <a:xfrm>
              <a:off x="10320997"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9" name="Picture 28">
              <a:extLst>
                <a:ext uri="{FF2B5EF4-FFF2-40B4-BE49-F238E27FC236}">
                  <a16:creationId xmlns:a16="http://schemas.microsoft.com/office/drawing/2014/main" id="{188CCCC6-0862-4514-BF17-326AC906AF27}"/>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650773" y="1981200"/>
              <a:ext cx="934974" cy="1062990"/>
            </a:xfrm>
            <a:prstGeom prst="rect">
              <a:avLst/>
            </a:prstGeom>
            <a:grpFill/>
          </p:spPr>
        </p:pic>
        <p:sp>
          <p:nvSpPr>
            <p:cNvPr id="30" name="TextBox 29">
              <a:extLst>
                <a:ext uri="{FF2B5EF4-FFF2-40B4-BE49-F238E27FC236}">
                  <a16:creationId xmlns:a16="http://schemas.microsoft.com/office/drawing/2014/main" id="{95BAB6A4-9A6B-4267-B74D-74E09DACC329}"/>
                </a:ext>
              </a:extLst>
            </p:cNvPr>
            <p:cNvSpPr txBox="1"/>
            <p:nvPr/>
          </p:nvSpPr>
          <p:spPr>
            <a:xfrm>
              <a:off x="10356525" y="3143061"/>
              <a:ext cx="1585000"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ML</a:t>
              </a:r>
            </a:p>
          </p:txBody>
        </p:sp>
      </p:grpSp>
      <p:sp>
        <p:nvSpPr>
          <p:cNvPr id="31" name="TextBox 30">
            <a:extLst>
              <a:ext uri="{FF2B5EF4-FFF2-40B4-BE49-F238E27FC236}">
                <a16:creationId xmlns:a16="http://schemas.microsoft.com/office/drawing/2014/main" id="{1CD1D29F-37BF-4D24-AC4A-2C08C465BBFB}"/>
              </a:ext>
            </a:extLst>
          </p:cNvPr>
          <p:cNvSpPr txBox="1"/>
          <p:nvPr/>
        </p:nvSpPr>
        <p:spPr>
          <a:xfrm>
            <a:off x="5339443" y="4261754"/>
            <a:ext cx="1664208" cy="1664208"/>
          </a:xfrm>
          <a:prstGeom prst="rect">
            <a:avLst/>
          </a:prstGeom>
          <a:solidFill>
            <a:srgbClr val="7030A0"/>
          </a:solidFill>
        </p:spPr>
        <p:txBody>
          <a:bodyPr wrap="square" lIns="0" tIns="0" rIns="0" bIns="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5330" b="0" i="0" u="none" strike="noStrike" kern="1200" cap="none" spc="0" normalizeH="0" baseline="0" noProof="0">
                <a:ln>
                  <a:noFill/>
                </a:ln>
                <a:solidFill>
                  <a:srgbClr val="FFFFFF"/>
                </a:solidFill>
                <a:effectLst/>
                <a:uLnTx/>
                <a:uFillTx/>
                <a:latin typeface="Segoe UI Light"/>
                <a:ea typeface="+mn-ea"/>
                <a:cs typeface="+mn-cs"/>
              </a:rPr>
              <a:t>.NET</a:t>
            </a:r>
          </a:p>
        </p:txBody>
      </p:sp>
      <p:sp>
        <p:nvSpPr>
          <p:cNvPr id="32" name="Title 1">
            <a:extLst>
              <a:ext uri="{FF2B5EF4-FFF2-40B4-BE49-F238E27FC236}">
                <a16:creationId xmlns:a16="http://schemas.microsoft.com/office/drawing/2014/main" id="{0D391427-DAD4-4E86-A28D-617D43DFC181}"/>
              </a:ext>
            </a:extLst>
          </p:cNvPr>
          <p:cNvSpPr txBox="1">
            <a:spLocks/>
          </p:cNvSpPr>
          <p:nvPr/>
        </p:nvSpPr>
        <p:spPr>
          <a:xfrm>
            <a:off x="459030" y="139939"/>
            <a:ext cx="11526644" cy="1097205"/>
          </a:xfrm>
          <a:prstGeom prst="rect">
            <a:avLst/>
          </a:prstGeom>
        </p:spPr>
        <p:txBody>
          <a:bodyPr lIns="146095" tIns="9131" rIns="146095" bIns="9131"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ctr" defTabSz="913055" rtl="0" eaLnBrk="1" fontAlgn="auto" latinLnBrk="0" hangingPunct="1">
              <a:lnSpc>
                <a:spcPct val="90000"/>
              </a:lnSpc>
              <a:spcBef>
                <a:spcPts val="0"/>
              </a:spcBef>
              <a:spcAft>
                <a:spcPts val="0"/>
              </a:spcAft>
              <a:buClrTx/>
              <a:buSzTx/>
              <a:buFontTx/>
              <a:buNone/>
              <a:tabLst/>
              <a:defRPr/>
            </a:pPr>
            <a:r>
              <a:rPr kumimoji="0" lang="en-US" sz="5333" b="0" i="0" u="none" strike="noStrike" kern="1200" cap="none" spc="-100" normalizeH="0" baseline="0" noProof="0">
                <a:ln w="3175">
                  <a:noFill/>
                </a:ln>
                <a:solidFill>
                  <a:srgbClr val="505050"/>
                </a:solidFill>
                <a:effectLst/>
                <a:uLnTx/>
                <a:uFillTx/>
                <a:latin typeface="Segoe UI Light"/>
                <a:ea typeface="+mn-ea"/>
                <a:cs typeface="Segoe UI" pitchFamily="34" charset="0"/>
              </a:rPr>
              <a:t>Your platform for building </a:t>
            </a:r>
            <a:r>
              <a:rPr kumimoji="0" lang="en-US" sz="5333" b="0" i="0" u="none" strike="noStrike" kern="1200" cap="none" spc="-100" normalizeH="0" baseline="0" noProof="0">
                <a:ln w="3175">
                  <a:noFill/>
                </a:ln>
                <a:solidFill>
                  <a:srgbClr val="505050"/>
                </a:solidFill>
                <a:effectLst/>
                <a:uLnTx/>
                <a:uFillTx/>
                <a:latin typeface="Segoe UI Semibold" panose="020B0702040204020203" pitchFamily="34" charset="0"/>
                <a:ea typeface="+mn-ea"/>
                <a:cs typeface="Segoe UI" pitchFamily="34" charset="0"/>
              </a:rPr>
              <a:t>anything</a:t>
            </a:r>
          </a:p>
        </p:txBody>
      </p:sp>
      <p:grpSp>
        <p:nvGrpSpPr>
          <p:cNvPr id="33" name="Group 32">
            <a:extLst>
              <a:ext uri="{FF2B5EF4-FFF2-40B4-BE49-F238E27FC236}">
                <a16:creationId xmlns:a16="http://schemas.microsoft.com/office/drawing/2014/main" id="{2754D4AA-FDB3-4766-8576-1C50D2C307F8}"/>
              </a:ext>
            </a:extLst>
          </p:cNvPr>
          <p:cNvGrpSpPr/>
          <p:nvPr/>
        </p:nvGrpSpPr>
        <p:grpSpPr>
          <a:xfrm>
            <a:off x="8620412" y="1899137"/>
            <a:ext cx="1701365" cy="1664677"/>
            <a:chOff x="8620412" y="1899137"/>
            <a:chExt cx="1701365" cy="1664677"/>
          </a:xfrm>
          <a:solidFill>
            <a:schemeClr val="tx1">
              <a:lumMod val="75000"/>
              <a:lumOff val="25000"/>
            </a:schemeClr>
          </a:solidFill>
        </p:grpSpPr>
        <p:sp>
          <p:nvSpPr>
            <p:cNvPr id="34" name="Rectangle 33">
              <a:extLst>
                <a:ext uri="{FF2B5EF4-FFF2-40B4-BE49-F238E27FC236}">
                  <a16:creationId xmlns:a16="http://schemas.microsoft.com/office/drawing/2014/main" id="{3F0A397A-0E9E-4432-8FE6-B820E331708F}"/>
                </a:ext>
              </a:extLst>
            </p:cNvPr>
            <p:cNvSpPr/>
            <p:nvPr/>
          </p:nvSpPr>
          <p:spPr bwMode="auto">
            <a:xfrm>
              <a:off x="8657100"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35" name="Picture 34">
              <a:extLst>
                <a:ext uri="{FF2B5EF4-FFF2-40B4-BE49-F238E27FC236}">
                  <a16:creationId xmlns:a16="http://schemas.microsoft.com/office/drawing/2014/main" id="{97258BAE-CAA1-441E-B52D-5F286D26810B}"/>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9006689" y="1981200"/>
              <a:ext cx="907542" cy="1062990"/>
            </a:xfrm>
            <a:prstGeom prst="rect">
              <a:avLst/>
            </a:prstGeom>
            <a:grpFill/>
          </p:spPr>
        </p:pic>
        <p:sp>
          <p:nvSpPr>
            <p:cNvPr id="36" name="TextBox 35">
              <a:extLst>
                <a:ext uri="{FF2B5EF4-FFF2-40B4-BE49-F238E27FC236}">
                  <a16:creationId xmlns:a16="http://schemas.microsoft.com/office/drawing/2014/main" id="{FA0DA941-4FA4-4335-8237-7B726613F65D}"/>
                </a:ext>
              </a:extLst>
            </p:cNvPr>
            <p:cNvSpPr txBox="1"/>
            <p:nvPr/>
          </p:nvSpPr>
          <p:spPr>
            <a:xfrm>
              <a:off x="8620412" y="3143061"/>
              <a:ext cx="1665837"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IoT</a:t>
              </a:r>
            </a:p>
          </p:txBody>
        </p:sp>
      </p:grpSp>
      <p:grpSp>
        <p:nvGrpSpPr>
          <p:cNvPr id="37" name="Group 36">
            <a:extLst>
              <a:ext uri="{FF2B5EF4-FFF2-40B4-BE49-F238E27FC236}">
                <a16:creationId xmlns:a16="http://schemas.microsoft.com/office/drawing/2014/main" id="{2B31F26A-7AB6-4215-BADE-5BAFE7DC1088}"/>
              </a:ext>
            </a:extLst>
          </p:cNvPr>
          <p:cNvGrpSpPr/>
          <p:nvPr/>
        </p:nvGrpSpPr>
        <p:grpSpPr>
          <a:xfrm>
            <a:off x="6964450" y="1899137"/>
            <a:ext cx="1700620" cy="1664677"/>
            <a:chOff x="6993205" y="1899137"/>
            <a:chExt cx="1664677" cy="1664677"/>
          </a:xfrm>
          <a:solidFill>
            <a:schemeClr val="tx1">
              <a:lumMod val="65000"/>
              <a:lumOff val="35000"/>
            </a:schemeClr>
          </a:solidFill>
        </p:grpSpPr>
        <p:sp>
          <p:nvSpPr>
            <p:cNvPr id="38" name="Rectangle 37">
              <a:extLst>
                <a:ext uri="{FF2B5EF4-FFF2-40B4-BE49-F238E27FC236}">
                  <a16:creationId xmlns:a16="http://schemas.microsoft.com/office/drawing/2014/main" id="{987716F8-FCFB-40CC-A4F3-F41B91691068}"/>
                </a:ext>
              </a:extLst>
            </p:cNvPr>
            <p:cNvSpPr/>
            <p:nvPr/>
          </p:nvSpPr>
          <p:spPr bwMode="auto">
            <a:xfrm>
              <a:off x="6993205"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39" name="Picture 38">
              <a:extLst>
                <a:ext uri="{FF2B5EF4-FFF2-40B4-BE49-F238E27FC236}">
                  <a16:creationId xmlns:a16="http://schemas.microsoft.com/office/drawing/2014/main" id="{5543A5BA-50FD-49A4-AD2A-73A1F09A1F74}"/>
                </a:ext>
              </a:extLst>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7311804" y="1990253"/>
              <a:ext cx="969264" cy="1062990"/>
            </a:xfrm>
            <a:prstGeom prst="rect">
              <a:avLst/>
            </a:prstGeom>
            <a:grpFill/>
          </p:spPr>
        </p:pic>
        <p:sp>
          <p:nvSpPr>
            <p:cNvPr id="40" name="TextBox 39">
              <a:extLst>
                <a:ext uri="{FF2B5EF4-FFF2-40B4-BE49-F238E27FC236}">
                  <a16:creationId xmlns:a16="http://schemas.microsoft.com/office/drawing/2014/main" id="{97005A6E-D827-4930-ABB2-FA99317743AB}"/>
                </a:ext>
              </a:extLst>
            </p:cNvPr>
            <p:cNvSpPr txBox="1"/>
            <p:nvPr/>
          </p:nvSpPr>
          <p:spPr>
            <a:xfrm>
              <a:off x="7010445" y="3143061"/>
              <a:ext cx="1620528"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GAMING</a:t>
              </a:r>
            </a:p>
          </p:txBody>
        </p:sp>
      </p:grpSp>
    </p:spTree>
    <p:extLst>
      <p:ext uri="{BB962C8B-B14F-4D97-AF65-F5344CB8AC3E}">
        <p14:creationId xmlns:p14="http://schemas.microsoft.com/office/powerpoint/2010/main" val="12250332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250"/>
                                        <p:tgtEl>
                                          <p:spTgt spid="11"/>
                                        </p:tgtEl>
                                      </p:cBhvr>
                                    </p:animEffect>
                                  </p:childTnLst>
                                </p:cTn>
                              </p:par>
                            </p:childTnLst>
                          </p:cTn>
                        </p:par>
                        <p:par>
                          <p:cTn id="12" fill="hold">
                            <p:stCondLst>
                              <p:cond delay="1250"/>
                            </p:stCondLst>
                            <p:childTnLst>
                              <p:par>
                                <p:cTn id="13" presetID="22" presetClass="entr" presetSubtype="4"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par>
                          <p:cTn id="16" fill="hold">
                            <p:stCondLst>
                              <p:cond delay="175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250"/>
                                        <p:tgtEl>
                                          <p:spTgt spid="19"/>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00"/>
                                        <p:tgtEl>
                                          <p:spTgt spid="6"/>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250"/>
                                        <p:tgtEl>
                                          <p:spTgt spid="15"/>
                                        </p:tgtEl>
                                      </p:cBhvr>
                                    </p:animEffect>
                                  </p:childTnLst>
                                </p:cTn>
                              </p:par>
                            </p:childTnLst>
                          </p:cTn>
                        </p:par>
                        <p:par>
                          <p:cTn id="28" fill="hold">
                            <p:stCondLst>
                              <p:cond delay="2750"/>
                            </p:stCondLst>
                            <p:childTnLst>
                              <p:par>
                                <p:cTn id="29" presetID="22" presetClass="entr" presetSubtype="4"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down)">
                                      <p:cBhvr>
                                        <p:cTn id="31" dur="500"/>
                                        <p:tgtEl>
                                          <p:spTgt spid="7"/>
                                        </p:tgtEl>
                                      </p:cBhvr>
                                    </p:animEffect>
                                  </p:childTnLst>
                                </p:cTn>
                              </p:par>
                            </p:childTnLst>
                          </p:cTn>
                        </p:par>
                        <p:par>
                          <p:cTn id="32" fill="hold">
                            <p:stCondLst>
                              <p:cond delay="3250"/>
                            </p:stCondLst>
                            <p:childTnLst>
                              <p:par>
                                <p:cTn id="33" presetID="10" presetClass="entr" presetSubtype="0" fill="hold"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250"/>
                                        <p:tgtEl>
                                          <p:spTgt spid="23"/>
                                        </p:tgtEl>
                                      </p:cBhvr>
                                    </p:animEffect>
                                  </p:childTnLst>
                                </p:cTn>
                              </p:par>
                            </p:childTnLst>
                          </p:cTn>
                        </p:par>
                        <p:par>
                          <p:cTn id="36" fill="hold">
                            <p:stCondLst>
                              <p:cond delay="3500"/>
                            </p:stCondLst>
                            <p:childTnLst>
                              <p:par>
                                <p:cTn id="37" presetID="22" presetClass="entr" presetSubtype="4"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wipe(down)">
                                      <p:cBhvr>
                                        <p:cTn id="39" dur="500"/>
                                        <p:tgtEl>
                                          <p:spTgt spid="8"/>
                                        </p:tgtEl>
                                      </p:cBhvr>
                                    </p:animEffect>
                                  </p:childTnLst>
                                </p:cTn>
                              </p:par>
                            </p:childTnLst>
                          </p:cTn>
                        </p:par>
                        <p:par>
                          <p:cTn id="40" fill="hold">
                            <p:stCondLst>
                              <p:cond delay="4000"/>
                            </p:stCondLst>
                            <p:childTnLst>
                              <p:par>
                                <p:cTn id="41" presetID="10" presetClass="entr" presetSubtype="0" fill="hold"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250"/>
                                        <p:tgtEl>
                                          <p:spTgt spid="37"/>
                                        </p:tgtEl>
                                      </p:cBhvr>
                                    </p:animEffect>
                                  </p:childTnLst>
                                </p:cTn>
                              </p:par>
                            </p:childTnLst>
                          </p:cTn>
                        </p:par>
                        <p:par>
                          <p:cTn id="44" fill="hold">
                            <p:stCondLst>
                              <p:cond delay="4250"/>
                            </p:stCondLst>
                            <p:childTnLst>
                              <p:par>
                                <p:cTn id="45" presetID="22" presetClass="entr" presetSubtype="4" fill="hold" nodeType="after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childTnLst>
                          </p:cTn>
                        </p:par>
                        <p:par>
                          <p:cTn id="48" fill="hold">
                            <p:stCondLst>
                              <p:cond delay="4750"/>
                            </p:stCondLst>
                            <p:childTnLst>
                              <p:par>
                                <p:cTn id="49" presetID="10" presetClass="entr" presetSubtype="0" fill="hold"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250"/>
                                        <p:tgtEl>
                                          <p:spTgt spid="33"/>
                                        </p:tgtEl>
                                      </p:cBhvr>
                                    </p:animEffect>
                                  </p:childTnLst>
                                </p:cTn>
                              </p:par>
                            </p:childTnLst>
                          </p:cTn>
                        </p:par>
                        <p:par>
                          <p:cTn id="52" fill="hold">
                            <p:stCondLst>
                              <p:cond delay="5000"/>
                            </p:stCondLst>
                            <p:childTnLst>
                              <p:par>
                                <p:cTn id="53" presetID="22" presetClass="entr" presetSubtype="8" fill="hold"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left)">
                                      <p:cBhvr>
                                        <p:cTn id="55" dur="500"/>
                                        <p:tgtEl>
                                          <p:spTgt spid="10"/>
                                        </p:tgtEl>
                                      </p:cBhvr>
                                    </p:animEffect>
                                  </p:childTnLst>
                                </p:cTn>
                              </p:par>
                            </p:childTnLst>
                          </p:cTn>
                        </p:par>
                        <p:par>
                          <p:cTn id="56" fill="hold">
                            <p:stCondLst>
                              <p:cond delay="5500"/>
                            </p:stCondLst>
                            <p:childTnLst>
                              <p:par>
                                <p:cTn id="57" presetID="10" presetClass="entr" presetSubtype="0" fill="hold" nodeType="after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B9A5366-33D9-4AD0-A8C3-A78FBCB849F9}"/>
              </a:ext>
            </a:extLst>
          </p:cNvPr>
          <p:cNvSpPr txBox="1"/>
          <p:nvPr/>
        </p:nvSpPr>
        <p:spPr>
          <a:xfrm>
            <a:off x="2692820" y="2806333"/>
            <a:ext cx="1801775" cy="369332"/>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prstClr val="black"/>
                    </a:gs>
                    <a:gs pos="30000">
                      <a:prstClr val="black"/>
                    </a:gs>
                  </a:gsLst>
                  <a:lin ang="5400000" scaled="0"/>
                </a:gradFill>
                <a:effectLst/>
                <a:uLnTx/>
                <a:uFillTx/>
                <a:latin typeface="Segoe UI" panose="020B0502040204020203" pitchFamily="34" charset="0"/>
                <a:ea typeface="+mn-ea"/>
                <a:cs typeface="Segoe UI" panose="020B0502040204020203" pitchFamily="34" charset="0"/>
              </a:rPr>
              <a:t>Is this a face?</a:t>
            </a:r>
          </a:p>
        </p:txBody>
      </p:sp>
      <p:pic>
        <p:nvPicPr>
          <p:cNvPr id="5" name="Picture 4" descr="A picture containing vector graphics&#10;&#10;Description generated with high confidence">
            <a:extLst>
              <a:ext uri="{FF2B5EF4-FFF2-40B4-BE49-F238E27FC236}">
                <a16:creationId xmlns:a16="http://schemas.microsoft.com/office/drawing/2014/main" id="{87CE7556-99CF-430B-8CD3-36A5CC9AE8A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92820" y="3429000"/>
            <a:ext cx="1600200" cy="1600200"/>
          </a:xfrm>
          <a:prstGeom prst="rect">
            <a:avLst/>
          </a:prstGeom>
        </p:spPr>
      </p:pic>
      <p:sp>
        <p:nvSpPr>
          <p:cNvPr id="6" name="Rectangle 5">
            <a:extLst>
              <a:ext uri="{FF2B5EF4-FFF2-40B4-BE49-F238E27FC236}">
                <a16:creationId xmlns:a16="http://schemas.microsoft.com/office/drawing/2014/main" id="{371A7478-1CF3-4AA7-AABE-14563D1B13AC}"/>
              </a:ext>
            </a:extLst>
          </p:cNvPr>
          <p:cNvSpPr/>
          <p:nvPr/>
        </p:nvSpPr>
        <p:spPr>
          <a:xfrm>
            <a:off x="7440809" y="2806333"/>
            <a:ext cx="2049087"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prstClr val="black"/>
                    </a:gs>
                    <a:gs pos="30000">
                      <a:prstClr val="black"/>
                    </a:gs>
                  </a:gsLst>
                  <a:lin ang="5400000" scaled="0"/>
                </a:gradFill>
                <a:effectLst/>
                <a:uLnTx/>
                <a:uFillTx/>
                <a:latin typeface="Segoe UI" panose="020B0502040204020203" pitchFamily="34" charset="0"/>
                <a:ea typeface="+mn-ea"/>
                <a:cs typeface="Segoe UI" panose="020B0502040204020203" pitchFamily="34" charset="0"/>
              </a:rPr>
              <a:t>Price of Shirt?</a:t>
            </a:r>
          </a:p>
        </p:txBody>
      </p:sp>
      <p:sp>
        <p:nvSpPr>
          <p:cNvPr id="7" name="TextBox 6">
            <a:extLst>
              <a:ext uri="{FF2B5EF4-FFF2-40B4-BE49-F238E27FC236}">
                <a16:creationId xmlns:a16="http://schemas.microsoft.com/office/drawing/2014/main" id="{BFEF4029-606E-4F50-8446-AB6DE8E2A3ED}"/>
              </a:ext>
            </a:extLst>
          </p:cNvPr>
          <p:cNvSpPr txBox="1"/>
          <p:nvPr/>
        </p:nvSpPr>
        <p:spPr>
          <a:xfrm>
            <a:off x="7561732" y="3412475"/>
            <a:ext cx="3608137" cy="123110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chemeClr val="bg2">
                    <a:lumMod val="50000"/>
                  </a:schemeClr>
                </a:solidFill>
                <a:effectLst/>
                <a:uLnTx/>
                <a:uFillTx/>
                <a:latin typeface="Segoe UI" panose="020B0502040204020203" pitchFamily="34" charset="0"/>
                <a:ea typeface="+mn-ea"/>
                <a:cs typeface="Segoe UI" panose="020B0502040204020203" pitchFamily="34" charset="0"/>
              </a:rPr>
              <a:t>“It has </a:t>
            </a:r>
            <a:r>
              <a:rPr kumimoji="0" lang="en-US" sz="2000" b="0" i="0" u="none" strike="noStrike" kern="1200" cap="none" spc="0" normalizeH="0" baseline="0" noProof="0">
                <a:ln>
                  <a:noFill/>
                </a:ln>
                <a:solidFill>
                  <a:schemeClr val="bg2">
                    <a:lumMod val="50000"/>
                  </a:schemeClr>
                </a:solidFill>
                <a:effectLst/>
                <a:uLnTx/>
                <a:uFillTx/>
                <a:latin typeface="Segoe UI Semibold" panose="020B0702040204020203" pitchFamily="34" charset="0"/>
                <a:ea typeface="+mn-ea"/>
                <a:cs typeface="Segoe UI Semibold" panose="020B0702040204020203" pitchFamily="34" charset="0"/>
              </a:rPr>
              <a:t>exquisite</a:t>
            </a:r>
            <a:r>
              <a:rPr kumimoji="0" lang="en-US" sz="2000" b="0" i="0" u="none" strike="noStrike" kern="1200" cap="none" spc="0" normalizeH="0" baseline="0" noProof="0">
                <a:ln>
                  <a:noFill/>
                </a:ln>
                <a:solidFill>
                  <a:schemeClr val="bg2">
                    <a:lumMod val="50000"/>
                  </a:schemeClr>
                </a:solidFill>
                <a:effectLst/>
                <a:uLnTx/>
                <a:uFillTx/>
                <a:latin typeface="Segoe UI" panose="020B0502040204020203" pitchFamily="34" charset="0"/>
                <a:ea typeface="+mn-ea"/>
                <a:cs typeface="Segoe UI" panose="020B0502040204020203" pitchFamily="34" charset="0"/>
              </a:rPr>
              <a:t> buttons … </a:t>
            </a:r>
            <a:br>
              <a:rPr kumimoji="0" lang="en-US" sz="2000" b="0" i="0" u="none" strike="noStrike" kern="1200" cap="none" spc="0" normalizeH="0" baseline="0" noProof="0">
                <a:ln>
                  <a:noFill/>
                </a:ln>
                <a:solidFill>
                  <a:schemeClr val="bg2">
                    <a:lumMod val="50000"/>
                  </a:schemeClr>
                </a:solidFill>
                <a:effectLst/>
                <a:uLnTx/>
                <a:uFillTx/>
                <a:latin typeface="Segoe UI" panose="020B0502040204020203" pitchFamily="34" charset="0"/>
                <a:ea typeface="+mn-ea"/>
                <a:cs typeface="Segoe UI" panose="020B0502040204020203" pitchFamily="34" charset="0"/>
              </a:rPr>
            </a:br>
            <a:r>
              <a:rPr kumimoji="0" lang="en-US" sz="2000" b="0" i="0" u="none" strike="noStrike" kern="1200" cap="none" spc="0" normalizeH="0" baseline="0" noProof="0">
                <a:ln>
                  <a:noFill/>
                </a:ln>
                <a:solidFill>
                  <a:schemeClr val="bg2">
                    <a:lumMod val="50000"/>
                  </a:schemeClr>
                </a:solidFill>
                <a:effectLst/>
                <a:uLnTx/>
                <a:uFillTx/>
                <a:latin typeface="Segoe UI" panose="020B0502040204020203" pitchFamily="34" charset="0"/>
                <a:ea typeface="+mn-ea"/>
                <a:cs typeface="Segoe UI" panose="020B0502040204020203" pitchFamily="34" charset="0"/>
              </a:rPr>
              <a:t> with </a:t>
            </a:r>
            <a:r>
              <a:rPr kumimoji="0" lang="en-US" sz="2000" b="0" i="0" u="none" strike="noStrike" kern="1200" cap="none" spc="0" normalizeH="0" baseline="0" noProof="0">
                <a:ln>
                  <a:noFill/>
                </a:ln>
                <a:solidFill>
                  <a:schemeClr val="bg2">
                    <a:lumMod val="50000"/>
                  </a:schemeClr>
                </a:solidFill>
                <a:effectLst/>
                <a:uLnTx/>
                <a:uFillTx/>
                <a:latin typeface="Segoe UI Semibold" panose="020B0702040204020203" pitchFamily="34" charset="0"/>
                <a:ea typeface="+mn-ea"/>
                <a:cs typeface="Segoe UI Semibold" panose="020B0702040204020203" pitchFamily="34" charset="0"/>
              </a:rPr>
              <a:t>long sleeves </a:t>
            </a:r>
            <a:r>
              <a:rPr kumimoji="0" lang="en-US" sz="2000" b="0" i="0" u="none" strike="noStrike" kern="1200" cap="none" spc="0" normalizeH="0" baseline="0" noProof="0">
                <a:ln>
                  <a:noFill/>
                </a:ln>
                <a:solidFill>
                  <a:schemeClr val="bg2">
                    <a:lumMod val="50000"/>
                  </a:schemeClr>
                </a:solidFill>
                <a:effectLst/>
                <a:uLnTx/>
                <a:uFillTx/>
                <a:latin typeface="Segoe UI" panose="020B0502040204020203" pitchFamily="34" charset="0"/>
                <a:ea typeface="+mn-ea"/>
                <a:cs typeface="Segoe UI" panose="020B0502040204020203" pitchFamily="34" charset="0"/>
              </a:rPr>
              <a:t>…works for</a:t>
            </a:r>
            <a:br>
              <a:rPr kumimoji="0" lang="en-US" sz="2000" b="0" i="0" u="none" strike="noStrike" kern="1200" cap="none" spc="0" normalizeH="0" baseline="0" noProof="0">
                <a:ln>
                  <a:noFill/>
                </a:ln>
                <a:solidFill>
                  <a:schemeClr val="bg2">
                    <a:lumMod val="50000"/>
                  </a:schemeClr>
                </a:solidFill>
                <a:effectLst/>
                <a:uLnTx/>
                <a:uFillTx/>
                <a:latin typeface="Segoe UI" panose="020B0502040204020203" pitchFamily="34" charset="0"/>
                <a:ea typeface="+mn-ea"/>
                <a:cs typeface="Segoe UI" panose="020B0502040204020203" pitchFamily="34" charset="0"/>
              </a:rPr>
            </a:br>
            <a:r>
              <a:rPr kumimoji="0" lang="en-US" sz="2000" b="0" i="0" u="none" strike="noStrike" kern="1200" cap="none" spc="0" normalizeH="0" baseline="0" noProof="0">
                <a:ln>
                  <a:noFill/>
                </a:ln>
                <a:solidFill>
                  <a:schemeClr val="bg2">
                    <a:lumMod val="50000"/>
                  </a:schemeClr>
                </a:solidFill>
                <a:effectLst/>
                <a:uLnTx/>
                <a:uFillTx/>
                <a:latin typeface="Segoe UI" panose="020B0502040204020203" pitchFamily="34" charset="0"/>
                <a:ea typeface="+mn-ea"/>
                <a:cs typeface="Segoe UI" panose="020B0502040204020203" pitchFamily="34" charset="0"/>
              </a:rPr>
              <a:t> casual as well as </a:t>
            </a:r>
            <a:r>
              <a:rPr kumimoji="0" lang="en-US" sz="2000" b="0" i="0" u="none" strike="noStrike" kern="1200" cap="none" spc="0" normalizeH="0" baseline="0" noProof="0">
                <a:ln>
                  <a:noFill/>
                </a:ln>
                <a:solidFill>
                  <a:schemeClr val="bg2">
                    <a:lumMod val="50000"/>
                  </a:schemeClr>
                </a:solidFill>
                <a:effectLst/>
                <a:uLnTx/>
                <a:uFillTx/>
                <a:latin typeface="Segoe UI Semibold" panose="020B0702040204020203" pitchFamily="34" charset="0"/>
                <a:ea typeface="+mn-ea"/>
                <a:cs typeface="Segoe UI Semibold" panose="020B0702040204020203" pitchFamily="34" charset="0"/>
              </a:rPr>
              <a:t>business </a:t>
            </a:r>
            <a:br>
              <a:rPr kumimoji="0" lang="en-US" sz="2000" b="0" i="0" u="none" strike="noStrike" kern="1200" cap="none" spc="0" normalizeH="0" baseline="0" noProof="0">
                <a:ln>
                  <a:noFill/>
                </a:ln>
                <a:solidFill>
                  <a:schemeClr val="bg2">
                    <a:lumMod val="50000"/>
                  </a:schemeClr>
                </a:solidFill>
                <a:effectLst/>
                <a:uLnTx/>
                <a:uFillTx/>
                <a:latin typeface="Segoe UI Semibold" panose="020B0702040204020203" pitchFamily="34" charset="0"/>
                <a:ea typeface="+mn-ea"/>
                <a:cs typeface="Segoe UI Semibold" panose="020B0702040204020203" pitchFamily="34" charset="0"/>
              </a:rPr>
            </a:br>
            <a:r>
              <a:rPr kumimoji="0" lang="en-US" sz="2000" b="0" i="0" u="none" strike="noStrike" kern="1200" cap="none" spc="0" normalizeH="0" baseline="0" noProof="0">
                <a:ln>
                  <a:noFill/>
                </a:ln>
                <a:solidFill>
                  <a:schemeClr val="bg2">
                    <a:lumMod val="50000"/>
                  </a:schemeClr>
                </a:solidFill>
                <a:effectLst/>
                <a:uLnTx/>
                <a:uFillTx/>
                <a:latin typeface="Segoe UI Semibold" panose="020B0702040204020203" pitchFamily="34" charset="0"/>
                <a:ea typeface="+mn-ea"/>
                <a:cs typeface="Segoe UI Semibold" panose="020B0702040204020203" pitchFamily="34" charset="0"/>
              </a:rPr>
              <a:t>settings</a:t>
            </a:r>
            <a:r>
              <a:rPr kumimoji="0" lang="en-US" sz="2000" b="0" i="0" u="none" strike="noStrike" kern="1200" cap="none" spc="0" normalizeH="0" baseline="0" noProof="0">
                <a:ln>
                  <a:noFill/>
                </a:ln>
                <a:solidFill>
                  <a:schemeClr val="bg2">
                    <a:lumMod val="50000"/>
                  </a:schemeClr>
                </a:solidFill>
                <a:effectLst/>
                <a:uLnTx/>
                <a:uFillTx/>
                <a:latin typeface="Segoe UI" panose="020B0502040204020203" pitchFamily="34" charset="0"/>
                <a:ea typeface="+mn-ea"/>
                <a:cs typeface="Segoe UI" panose="020B0502040204020203" pitchFamily="34" charset="0"/>
              </a:rPr>
              <a:t>”</a:t>
            </a:r>
          </a:p>
        </p:txBody>
      </p:sp>
      <p:sp>
        <p:nvSpPr>
          <p:cNvPr id="8" name="TextBox 7">
            <a:extLst>
              <a:ext uri="{FF2B5EF4-FFF2-40B4-BE49-F238E27FC236}">
                <a16:creationId xmlns:a16="http://schemas.microsoft.com/office/drawing/2014/main" id="{7CA86D75-7049-49DD-B928-68BB5671C8BF}"/>
              </a:ext>
            </a:extLst>
          </p:cNvPr>
          <p:cNvSpPr txBox="1"/>
          <p:nvPr/>
        </p:nvSpPr>
        <p:spPr>
          <a:xfrm>
            <a:off x="1788405" y="2127994"/>
            <a:ext cx="904415" cy="31547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9900" b="0" i="0" u="none" strike="noStrike" kern="1200" cap="none" spc="0" normalizeH="0" baseline="0" noProof="0">
                <a:ln>
                  <a:noFill/>
                </a:ln>
                <a:solidFill>
                  <a:schemeClr val="bg2">
                    <a:lumMod val="90000"/>
                  </a:schemeClr>
                </a:solidFill>
                <a:effectLst/>
                <a:uLnTx/>
                <a:uFillTx/>
                <a:latin typeface="Segoe UI Light" panose="020B0502040204020203" pitchFamily="34" charset="0"/>
                <a:ea typeface="+mn-ea"/>
                <a:cs typeface="Segoe UI Light" panose="020B0502040204020203" pitchFamily="34" charset="0"/>
              </a:rPr>
              <a:t>{</a:t>
            </a:r>
          </a:p>
        </p:txBody>
      </p:sp>
      <p:sp>
        <p:nvSpPr>
          <p:cNvPr id="9" name="TextBox 8">
            <a:extLst>
              <a:ext uri="{FF2B5EF4-FFF2-40B4-BE49-F238E27FC236}">
                <a16:creationId xmlns:a16="http://schemas.microsoft.com/office/drawing/2014/main" id="{F935E24B-10AF-47EB-8F53-6CE06F629E70}"/>
              </a:ext>
            </a:extLst>
          </p:cNvPr>
          <p:cNvSpPr txBox="1"/>
          <p:nvPr/>
        </p:nvSpPr>
        <p:spPr>
          <a:xfrm>
            <a:off x="419403" y="3067943"/>
            <a:ext cx="151996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0" i="1" u="none" strike="noStrike" kern="1200" cap="none" spc="0" normalizeH="0" baseline="0" noProof="0">
                <a:ln>
                  <a:noFill/>
                </a:ln>
                <a:solidFill>
                  <a:schemeClr val="bg2">
                    <a:lumMod val="90000"/>
                  </a:schemeClr>
                </a:solidFill>
                <a:effectLst/>
                <a:uLnTx/>
                <a:uFillTx/>
                <a:latin typeface="Calibri" panose="020F0502020204030204"/>
                <a:ea typeface="+mn-ea"/>
                <a:cs typeface="+mn-cs"/>
              </a:rPr>
              <a:t>f</a:t>
            </a:r>
            <a:r>
              <a:rPr kumimoji="0" lang="en-US" sz="7200" b="0" i="0" u="none" strike="noStrike" kern="1200" cap="none" spc="0" normalizeH="0" baseline="0" noProof="0">
                <a:ln>
                  <a:noFill/>
                </a:ln>
                <a:solidFill>
                  <a:schemeClr val="bg2">
                    <a:lumMod val="90000"/>
                  </a:schemeClr>
                </a:solidFill>
                <a:effectLst/>
                <a:uLnTx/>
                <a:uFillTx/>
                <a:latin typeface="Calibri" panose="020F0502020204030204"/>
                <a:ea typeface="+mn-ea"/>
                <a:cs typeface="+mn-cs"/>
              </a:rPr>
              <a:t>(x)</a:t>
            </a:r>
            <a:endParaRPr kumimoji="0" lang="en-US" sz="9600" b="0" i="0" u="none" strike="noStrike" kern="1200" cap="none" spc="0" normalizeH="0" baseline="0" noProof="0">
              <a:ln>
                <a:noFill/>
              </a:ln>
              <a:solidFill>
                <a:schemeClr val="bg2">
                  <a:lumMod val="90000"/>
                </a:schemeClr>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84EAFB8B-3FDE-4943-8021-BE77EABA9EC9}"/>
              </a:ext>
            </a:extLst>
          </p:cNvPr>
          <p:cNvSpPr txBox="1"/>
          <p:nvPr/>
        </p:nvSpPr>
        <p:spPr>
          <a:xfrm>
            <a:off x="6536394" y="2150054"/>
            <a:ext cx="904415" cy="31547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9900" b="0" i="0" u="none" strike="noStrike" kern="1200" cap="none" spc="0" normalizeH="0" baseline="0" noProof="0">
                <a:ln>
                  <a:noFill/>
                </a:ln>
                <a:solidFill>
                  <a:schemeClr val="bg2">
                    <a:lumMod val="90000"/>
                  </a:schemeClr>
                </a:solidFill>
                <a:effectLst/>
                <a:uLnTx/>
                <a:uFillTx/>
                <a:latin typeface="Segoe UI Light" panose="020B0502040204020203" pitchFamily="34" charset="0"/>
                <a:ea typeface="+mn-ea"/>
                <a:cs typeface="Segoe UI Light" panose="020B0502040204020203" pitchFamily="34" charset="0"/>
              </a:rPr>
              <a:t>{</a:t>
            </a:r>
          </a:p>
        </p:txBody>
      </p:sp>
      <p:sp>
        <p:nvSpPr>
          <p:cNvPr id="11" name="TextBox 10">
            <a:extLst>
              <a:ext uri="{FF2B5EF4-FFF2-40B4-BE49-F238E27FC236}">
                <a16:creationId xmlns:a16="http://schemas.microsoft.com/office/drawing/2014/main" id="{1D9DA183-4AED-4AF9-86F0-5E149F565427}"/>
              </a:ext>
            </a:extLst>
          </p:cNvPr>
          <p:cNvSpPr txBox="1"/>
          <p:nvPr/>
        </p:nvSpPr>
        <p:spPr>
          <a:xfrm>
            <a:off x="5167392" y="3090003"/>
            <a:ext cx="151996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0" i="1" u="none" strike="noStrike" kern="1200" cap="none" spc="0" normalizeH="0" baseline="0" noProof="0">
                <a:ln>
                  <a:noFill/>
                </a:ln>
                <a:solidFill>
                  <a:schemeClr val="bg2">
                    <a:lumMod val="90000"/>
                  </a:schemeClr>
                </a:solidFill>
                <a:effectLst/>
                <a:uLnTx/>
                <a:uFillTx/>
                <a:latin typeface="Calibri" panose="020F0502020204030204"/>
                <a:ea typeface="+mn-ea"/>
                <a:cs typeface="+mn-cs"/>
              </a:rPr>
              <a:t>f</a:t>
            </a:r>
            <a:r>
              <a:rPr kumimoji="0" lang="en-US" sz="7200" b="0" i="0" u="none" strike="noStrike" kern="1200" cap="none" spc="0" normalizeH="0" baseline="0" noProof="0">
                <a:ln>
                  <a:noFill/>
                </a:ln>
                <a:solidFill>
                  <a:schemeClr val="bg2">
                    <a:lumMod val="90000"/>
                  </a:schemeClr>
                </a:solidFill>
                <a:effectLst/>
                <a:uLnTx/>
                <a:uFillTx/>
                <a:latin typeface="Calibri" panose="020F0502020204030204"/>
                <a:ea typeface="+mn-ea"/>
                <a:cs typeface="+mn-cs"/>
              </a:rPr>
              <a:t>(x)</a:t>
            </a:r>
            <a:endParaRPr kumimoji="0" lang="en-US" sz="9600" b="0" i="0" u="none" strike="noStrike" kern="1200" cap="none" spc="0" normalizeH="0" baseline="0" noProof="0">
              <a:ln>
                <a:noFill/>
              </a:ln>
              <a:solidFill>
                <a:schemeClr val="bg2">
                  <a:lumMod val="90000"/>
                </a:schemeClr>
              </a:solidFill>
              <a:effectLst/>
              <a:uLnTx/>
              <a:uFillTx/>
              <a:latin typeface="Calibri" panose="020F0502020204030204"/>
              <a:ea typeface="+mn-ea"/>
              <a:cs typeface="+mn-cs"/>
            </a:endParaRPr>
          </a:p>
        </p:txBody>
      </p:sp>
      <p:sp>
        <p:nvSpPr>
          <p:cNvPr id="12" name="Title 1">
            <a:extLst>
              <a:ext uri="{FF2B5EF4-FFF2-40B4-BE49-F238E27FC236}">
                <a16:creationId xmlns:a16="http://schemas.microsoft.com/office/drawing/2014/main" id="{21CDD700-F5C2-440A-99A1-859E88B895A2}"/>
              </a:ext>
            </a:extLst>
          </p:cNvPr>
          <p:cNvSpPr txBox="1">
            <a:spLocks/>
          </p:cNvSpPr>
          <p:nvPr/>
        </p:nvSpPr>
        <p:spPr>
          <a:xfrm>
            <a:off x="419403" y="456031"/>
            <a:ext cx="11526644" cy="1097205"/>
          </a:xfrm>
          <a:prstGeom prst="rect">
            <a:avLst/>
          </a:prstGeom>
        </p:spPr>
        <p:txBody>
          <a:bodyPr lIns="146095" tIns="9131" rIns="146095" bIns="9131"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ctr" defTabSz="913055" rtl="0" eaLnBrk="1" fontAlgn="auto" latinLnBrk="0" hangingPunct="1">
              <a:lnSpc>
                <a:spcPct val="90000"/>
              </a:lnSpc>
              <a:spcBef>
                <a:spcPts val="0"/>
              </a:spcBef>
              <a:spcAft>
                <a:spcPts val="0"/>
              </a:spcAft>
              <a:buClrTx/>
              <a:buSzTx/>
              <a:buFontTx/>
              <a:buNone/>
              <a:tabLst/>
              <a:defRPr/>
            </a:pPr>
            <a:r>
              <a:rPr kumimoji="0" lang="en-US" sz="5333" b="0" i="0" u="none" strike="noStrike" kern="1200" cap="none" spc="-100" normalizeH="0" baseline="0" noProof="0">
                <a:ln w="3175">
                  <a:noFill/>
                </a:ln>
                <a:solidFill>
                  <a:srgbClr val="505050"/>
                </a:solidFill>
                <a:effectLst/>
                <a:uLnTx/>
                <a:uFillTx/>
                <a:latin typeface="Segoe UI Light"/>
                <a:ea typeface="+mn-ea"/>
                <a:cs typeface="Segoe UI" pitchFamily="34" charset="0"/>
              </a:rPr>
              <a:t>Machine Learning  </a:t>
            </a:r>
            <a:br>
              <a:rPr kumimoji="0" lang="en-US" sz="5333" b="0" i="0" u="none" strike="noStrike" kern="1200" cap="none" spc="-100" normalizeH="0" baseline="0" noProof="0">
                <a:ln w="3175">
                  <a:noFill/>
                </a:ln>
                <a:solidFill>
                  <a:srgbClr val="505050"/>
                </a:solidFill>
                <a:effectLst/>
                <a:uLnTx/>
                <a:uFillTx/>
                <a:latin typeface="Segoe UI Light"/>
                <a:ea typeface="+mn-ea"/>
                <a:cs typeface="Segoe UI" pitchFamily="34" charset="0"/>
              </a:rPr>
            </a:br>
            <a:r>
              <a:rPr kumimoji="0" lang="en-US" sz="4400" b="0" i="0" u="none" strike="noStrike" kern="1200" cap="none" spc="-100" normalizeH="0" baseline="0" noProof="0">
                <a:ln w="3175">
                  <a:noFill/>
                </a:ln>
                <a:solidFill>
                  <a:srgbClr val="505050"/>
                </a:solidFill>
                <a:effectLst/>
                <a:uLnTx/>
                <a:uFillTx/>
                <a:latin typeface="Segoe UI Light"/>
                <a:ea typeface="+mn-ea"/>
                <a:cs typeface="Segoe UI" pitchFamily="34" charset="0"/>
              </a:rPr>
              <a:t>“Programming the UnProgrammable”</a:t>
            </a:r>
            <a:endParaRPr kumimoji="0" lang="en-US" sz="4400" b="0" i="0" u="none" strike="noStrike" kern="1200" cap="none" spc="-100" normalizeH="0" baseline="0" noProof="0">
              <a:ln w="3175">
                <a:noFill/>
              </a:ln>
              <a:solidFill>
                <a:srgbClr val="505050"/>
              </a:solidFill>
              <a:effectLst/>
              <a:uLnTx/>
              <a:uFillTx/>
              <a:latin typeface="Segoe UI Semibold" panose="020B0702040204020203" pitchFamily="34" charset="0"/>
              <a:ea typeface="+mn-ea"/>
              <a:cs typeface="Segoe UI" pitchFamily="34" charset="0"/>
            </a:endParaRPr>
          </a:p>
        </p:txBody>
      </p:sp>
    </p:spTree>
    <p:extLst>
      <p:ext uri="{BB962C8B-B14F-4D97-AF65-F5344CB8AC3E}">
        <p14:creationId xmlns:p14="http://schemas.microsoft.com/office/powerpoint/2010/main" val="15078615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34ECAF-7BD0-4EEF-8908-1A62E67E00E1}"/>
              </a:ext>
            </a:extLst>
          </p:cNvPr>
          <p:cNvSpPr txBox="1"/>
          <p:nvPr/>
        </p:nvSpPr>
        <p:spPr>
          <a:xfrm>
            <a:off x="7203700" y="2704611"/>
            <a:ext cx="599331" cy="369332"/>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prstClr val="black"/>
                    </a:gs>
                    <a:gs pos="30000">
                      <a:prstClr val="black"/>
                    </a:gs>
                  </a:gsLst>
                  <a:lin ang="5400000" scaled="0"/>
                </a:gradFill>
                <a:effectLst/>
                <a:uLnTx/>
                <a:uFillTx/>
                <a:latin typeface="Segoe UI" panose="020B0502040204020203" pitchFamily="34" charset="0"/>
                <a:ea typeface="+mn-ea"/>
                <a:cs typeface="Segoe UI" panose="020B0502040204020203" pitchFamily="34" charset="0"/>
              </a:rPr>
              <a:t>Face</a:t>
            </a:r>
          </a:p>
        </p:txBody>
      </p:sp>
      <p:pic>
        <p:nvPicPr>
          <p:cNvPr id="5" name="Picture 4" descr="A close up of a logo&#10;&#10;Description generated with very high confidence">
            <a:extLst>
              <a:ext uri="{FF2B5EF4-FFF2-40B4-BE49-F238E27FC236}">
                <a16:creationId xmlns:a16="http://schemas.microsoft.com/office/drawing/2014/main" id="{7FD90A34-086D-4668-B235-8E0CC06F892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18228" y="2088075"/>
            <a:ext cx="1602404" cy="1602404"/>
          </a:xfrm>
          <a:prstGeom prst="rect">
            <a:avLst/>
          </a:prstGeom>
        </p:spPr>
      </p:pic>
      <p:pic>
        <p:nvPicPr>
          <p:cNvPr id="6" name="Picture 5" descr="A picture containing vector graphics&#10;&#10;Description generated with high confidence">
            <a:extLst>
              <a:ext uri="{FF2B5EF4-FFF2-40B4-BE49-F238E27FC236}">
                <a16:creationId xmlns:a16="http://schemas.microsoft.com/office/drawing/2014/main" id="{EC3497B8-3966-486B-9BE3-9EE00507C7B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07448" y="2032253"/>
            <a:ext cx="1600200" cy="1600200"/>
          </a:xfrm>
          <a:prstGeom prst="rect">
            <a:avLst/>
          </a:prstGeom>
        </p:spPr>
      </p:pic>
      <p:sp>
        <p:nvSpPr>
          <p:cNvPr id="7" name="TextBox 6">
            <a:extLst>
              <a:ext uri="{FF2B5EF4-FFF2-40B4-BE49-F238E27FC236}">
                <a16:creationId xmlns:a16="http://schemas.microsoft.com/office/drawing/2014/main" id="{FB2D196E-B667-498A-9C3B-E2854A066ECE}"/>
              </a:ext>
            </a:extLst>
          </p:cNvPr>
          <p:cNvSpPr txBox="1"/>
          <p:nvPr/>
        </p:nvSpPr>
        <p:spPr>
          <a:xfrm>
            <a:off x="10307648" y="2647687"/>
            <a:ext cx="599331" cy="369332"/>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prstClr val="black"/>
                    </a:gs>
                    <a:gs pos="30000">
                      <a:prstClr val="black"/>
                    </a:gs>
                  </a:gsLst>
                  <a:lin ang="5400000" scaled="0"/>
                </a:gradFill>
                <a:effectLst/>
                <a:uLnTx/>
                <a:uFillTx/>
                <a:latin typeface="Segoe UI" panose="020B0502040204020203" pitchFamily="34" charset="0"/>
                <a:ea typeface="+mn-ea"/>
                <a:cs typeface="Segoe UI" panose="020B0502040204020203" pitchFamily="34" charset="0"/>
              </a:rPr>
              <a:t>Face</a:t>
            </a:r>
          </a:p>
        </p:txBody>
      </p:sp>
      <p:sp>
        <p:nvSpPr>
          <p:cNvPr id="8" name="TextBox 7">
            <a:extLst>
              <a:ext uri="{FF2B5EF4-FFF2-40B4-BE49-F238E27FC236}">
                <a16:creationId xmlns:a16="http://schemas.microsoft.com/office/drawing/2014/main" id="{135C6273-B0DA-430F-8F05-87C09BCD3474}"/>
              </a:ext>
            </a:extLst>
          </p:cNvPr>
          <p:cNvSpPr txBox="1"/>
          <p:nvPr/>
        </p:nvSpPr>
        <p:spPr>
          <a:xfrm>
            <a:off x="7120632" y="4459233"/>
            <a:ext cx="1399422" cy="369332"/>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prstClr val="black"/>
                    </a:gs>
                    <a:gs pos="30000">
                      <a:prstClr val="black"/>
                    </a:gs>
                  </a:gsLst>
                  <a:lin ang="5400000" scaled="0"/>
                </a:gradFill>
                <a:effectLst/>
                <a:uLnTx/>
                <a:uFillTx/>
                <a:latin typeface="Segoe UI" panose="020B0502040204020203" pitchFamily="34" charset="0"/>
                <a:ea typeface="+mn-ea"/>
                <a:cs typeface="Segoe UI" panose="020B0502040204020203" pitchFamily="34" charset="0"/>
              </a:rPr>
              <a:t>Not a face</a:t>
            </a:r>
          </a:p>
        </p:txBody>
      </p:sp>
      <p:pic>
        <p:nvPicPr>
          <p:cNvPr id="9" name="Picture 8">
            <a:extLst>
              <a:ext uri="{FF2B5EF4-FFF2-40B4-BE49-F238E27FC236}">
                <a16:creationId xmlns:a16="http://schemas.microsoft.com/office/drawing/2014/main" id="{0B5F7B6D-7388-4246-95AA-172B809F1AC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465697" y="3843799"/>
            <a:ext cx="1600200" cy="1600200"/>
          </a:xfrm>
          <a:prstGeom prst="rect">
            <a:avLst/>
          </a:prstGeom>
        </p:spPr>
      </p:pic>
      <p:pic>
        <p:nvPicPr>
          <p:cNvPr id="10" name="Picture 9">
            <a:extLst>
              <a:ext uri="{FF2B5EF4-FFF2-40B4-BE49-F238E27FC236}">
                <a16:creationId xmlns:a16="http://schemas.microsoft.com/office/drawing/2014/main" id="{DFC6609E-32E6-40F0-9AA2-B1700F2609A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601230" y="3749321"/>
            <a:ext cx="1856063" cy="1833760"/>
          </a:xfrm>
          <a:prstGeom prst="rect">
            <a:avLst/>
          </a:prstGeom>
        </p:spPr>
      </p:pic>
      <p:sp>
        <p:nvSpPr>
          <p:cNvPr id="11" name="TextBox 10">
            <a:extLst>
              <a:ext uri="{FF2B5EF4-FFF2-40B4-BE49-F238E27FC236}">
                <a16:creationId xmlns:a16="http://schemas.microsoft.com/office/drawing/2014/main" id="{A38BCFE4-3CAB-4F7C-9334-3C00018ED2CC}"/>
              </a:ext>
            </a:extLst>
          </p:cNvPr>
          <p:cNvSpPr txBox="1"/>
          <p:nvPr/>
        </p:nvSpPr>
        <p:spPr>
          <a:xfrm>
            <a:off x="10310901" y="4481535"/>
            <a:ext cx="1399422" cy="369332"/>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prstClr val="black"/>
                    </a:gs>
                    <a:gs pos="30000">
                      <a:prstClr val="black"/>
                    </a:gs>
                  </a:gsLst>
                  <a:lin ang="5400000" scaled="0"/>
                </a:gradFill>
                <a:effectLst/>
                <a:uLnTx/>
                <a:uFillTx/>
                <a:latin typeface="Segoe UI" panose="020B0502040204020203" pitchFamily="34" charset="0"/>
                <a:ea typeface="+mn-ea"/>
                <a:cs typeface="Segoe UI" panose="020B0502040204020203" pitchFamily="34" charset="0"/>
              </a:rPr>
              <a:t>Not a face</a:t>
            </a:r>
          </a:p>
        </p:txBody>
      </p:sp>
      <p:sp>
        <p:nvSpPr>
          <p:cNvPr id="12" name="TextBox 11">
            <a:extLst>
              <a:ext uri="{FF2B5EF4-FFF2-40B4-BE49-F238E27FC236}">
                <a16:creationId xmlns:a16="http://schemas.microsoft.com/office/drawing/2014/main" id="{BD2702F3-2E12-4E3F-8F04-5E4BE861977F}"/>
              </a:ext>
            </a:extLst>
          </p:cNvPr>
          <p:cNvSpPr txBox="1"/>
          <p:nvPr/>
        </p:nvSpPr>
        <p:spPr>
          <a:xfrm>
            <a:off x="3151487" y="2925468"/>
            <a:ext cx="1519968" cy="206210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0" i="1" u="none" strike="noStrike" kern="1200" cap="none" spc="0" normalizeH="0" baseline="0" noProof="0">
                <a:ln>
                  <a:noFill/>
                </a:ln>
                <a:solidFill>
                  <a:schemeClr val="bg2">
                    <a:lumMod val="90000"/>
                  </a:schemeClr>
                </a:solidFill>
                <a:effectLst/>
                <a:uLnTx/>
                <a:uFillTx/>
                <a:latin typeface="Calibri" panose="020F0502020204030204"/>
                <a:ea typeface="+mn-ea"/>
                <a:cs typeface="+mn-cs"/>
              </a:rPr>
              <a:t>f</a:t>
            </a:r>
            <a:r>
              <a:rPr kumimoji="0" lang="en-US" sz="7200" b="0" i="0" u="none" strike="noStrike" kern="1200" cap="none" spc="0" normalizeH="0" baseline="0" noProof="0">
                <a:ln>
                  <a:noFill/>
                </a:ln>
                <a:solidFill>
                  <a:schemeClr val="bg2">
                    <a:lumMod val="90000"/>
                  </a:schemeClr>
                </a:solidFill>
                <a:effectLst/>
                <a:uLnTx/>
                <a:uFillTx/>
                <a:latin typeface="Calibri" panose="020F0502020204030204"/>
                <a:ea typeface="+mn-ea"/>
                <a:cs typeface="+mn-cs"/>
              </a:rPr>
              <a:t>(x)</a:t>
            </a:r>
            <a:br>
              <a:rPr kumimoji="0" lang="en-US" sz="7200" b="0" i="0" u="none" strike="noStrike" kern="1200" cap="none" spc="0" normalizeH="0" baseline="0" noProof="0">
                <a:ln>
                  <a:noFill/>
                </a:ln>
                <a:solidFill>
                  <a:schemeClr val="bg2">
                    <a:lumMod val="90000"/>
                  </a:schemeClr>
                </a:solidFill>
                <a:effectLst/>
                <a:uLnTx/>
                <a:uFillTx/>
                <a:latin typeface="Calibri" panose="020F0502020204030204"/>
                <a:ea typeface="+mn-ea"/>
                <a:cs typeface="+mn-cs"/>
              </a:rPr>
            </a:br>
            <a:r>
              <a:rPr kumimoji="0" lang="en-US" sz="3200" b="0" i="1" u="none" strike="noStrike" kern="1200" cap="none" spc="0" normalizeH="0" baseline="0" noProof="0">
                <a:ln>
                  <a:noFill/>
                </a:ln>
                <a:solidFill>
                  <a:schemeClr val="bg2">
                    <a:lumMod val="90000"/>
                  </a:schemeClr>
                </a:solidFill>
                <a:effectLst/>
                <a:uLnTx/>
                <a:uFillTx/>
                <a:latin typeface="Calibri" panose="020F0502020204030204"/>
                <a:ea typeface="+mn-ea"/>
                <a:cs typeface="+mn-cs"/>
              </a:rPr>
              <a:t>Model</a:t>
            </a:r>
            <a:endParaRPr kumimoji="0" lang="en-US" sz="9600" b="0" i="1" u="none" strike="noStrike" kern="1200" cap="none" spc="0" normalizeH="0" baseline="0" noProof="0">
              <a:ln>
                <a:noFill/>
              </a:ln>
              <a:solidFill>
                <a:schemeClr val="bg2">
                  <a:lumMod val="90000"/>
                </a:schemeClr>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90900B7D-0CF3-4A6C-90D1-A71CC257B9B6}"/>
              </a:ext>
            </a:extLst>
          </p:cNvPr>
          <p:cNvSpPr txBox="1"/>
          <p:nvPr/>
        </p:nvSpPr>
        <p:spPr>
          <a:xfrm>
            <a:off x="4502353" y="1227771"/>
            <a:ext cx="1223412" cy="450892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700" b="0" i="0" u="none" strike="noStrike" kern="1200" cap="none" spc="0" normalizeH="0" baseline="0" noProof="0">
                <a:ln>
                  <a:noFill/>
                </a:ln>
                <a:solidFill>
                  <a:schemeClr val="bg2">
                    <a:lumMod val="90000"/>
                  </a:schemeClr>
                </a:solidFill>
                <a:effectLst/>
                <a:uLnTx/>
                <a:uFillTx/>
                <a:latin typeface="Segoe UI Light" panose="020B0502040204020203" pitchFamily="34" charset="0"/>
                <a:ea typeface="+mn-ea"/>
                <a:cs typeface="Segoe UI Light" panose="020B0502040204020203" pitchFamily="34" charset="0"/>
              </a:rPr>
              <a:t>{</a:t>
            </a:r>
          </a:p>
        </p:txBody>
      </p:sp>
      <p:sp>
        <p:nvSpPr>
          <p:cNvPr id="14" name="Title 1">
            <a:extLst>
              <a:ext uri="{FF2B5EF4-FFF2-40B4-BE49-F238E27FC236}">
                <a16:creationId xmlns:a16="http://schemas.microsoft.com/office/drawing/2014/main" id="{C1D78C4B-2E42-4E48-8643-99DC228747B0}"/>
              </a:ext>
            </a:extLst>
          </p:cNvPr>
          <p:cNvSpPr txBox="1">
            <a:spLocks/>
          </p:cNvSpPr>
          <p:nvPr/>
        </p:nvSpPr>
        <p:spPr>
          <a:xfrm>
            <a:off x="176002" y="130566"/>
            <a:ext cx="11526644" cy="1097205"/>
          </a:xfrm>
          <a:prstGeom prst="rect">
            <a:avLst/>
          </a:prstGeom>
        </p:spPr>
        <p:txBody>
          <a:bodyPr lIns="146095" tIns="9131" rIns="146095" bIns="9131"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l" defTabSz="913055" rtl="0" eaLnBrk="1" fontAlgn="auto" latinLnBrk="0" hangingPunct="1">
              <a:lnSpc>
                <a:spcPct val="90000"/>
              </a:lnSpc>
              <a:spcBef>
                <a:spcPts val="0"/>
              </a:spcBef>
              <a:spcAft>
                <a:spcPts val="0"/>
              </a:spcAft>
              <a:buClrTx/>
              <a:buSzTx/>
              <a:buFontTx/>
              <a:buNone/>
              <a:tabLst/>
              <a:defRPr/>
            </a:pPr>
            <a:endParaRPr kumimoji="0" lang="en-US" sz="5333" b="0" i="0" u="none" strike="noStrike" kern="1200" cap="none" spc="-100" normalizeH="0" baseline="0" noProof="0">
              <a:ln w="3175">
                <a:noFill/>
              </a:ln>
              <a:solidFill>
                <a:prstClr val="white">
                  <a:lumMod val="50000"/>
                </a:prstClr>
              </a:solidFill>
              <a:effectLst/>
              <a:uLnTx/>
              <a:uFillTx/>
              <a:latin typeface="Segoe UI Semibold" panose="020B0702040204020203" pitchFamily="34" charset="0"/>
              <a:ea typeface="+mn-ea"/>
              <a:cs typeface="Segoe UI" pitchFamily="34" charset="0"/>
            </a:endParaRPr>
          </a:p>
        </p:txBody>
      </p:sp>
      <p:sp>
        <p:nvSpPr>
          <p:cNvPr id="15" name="TextBox 14">
            <a:extLst>
              <a:ext uri="{FF2B5EF4-FFF2-40B4-BE49-F238E27FC236}">
                <a16:creationId xmlns:a16="http://schemas.microsoft.com/office/drawing/2014/main" id="{86E0D8ED-8503-48E9-9738-65C8251E1AE0}"/>
              </a:ext>
            </a:extLst>
          </p:cNvPr>
          <p:cNvSpPr txBox="1"/>
          <p:nvPr/>
        </p:nvSpPr>
        <p:spPr>
          <a:xfrm>
            <a:off x="105336" y="2539965"/>
            <a:ext cx="449488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Machine Learning creates a</a:t>
            </a:r>
          </a:p>
        </p:txBody>
      </p:sp>
      <p:sp>
        <p:nvSpPr>
          <p:cNvPr id="16" name="TextBox 15">
            <a:extLst>
              <a:ext uri="{FF2B5EF4-FFF2-40B4-BE49-F238E27FC236}">
                <a16:creationId xmlns:a16="http://schemas.microsoft.com/office/drawing/2014/main" id="{A289C861-3060-4467-8F91-F8AF460CD06B}"/>
              </a:ext>
            </a:extLst>
          </p:cNvPr>
          <p:cNvSpPr txBox="1"/>
          <p:nvPr/>
        </p:nvSpPr>
        <p:spPr>
          <a:xfrm>
            <a:off x="2266843" y="4987571"/>
            <a:ext cx="2501006"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a:solidFill>
                  <a:prstClr val="black"/>
                </a:solidFill>
                <a:latin typeface="Segoe UI" panose="020B0502040204020203" pitchFamily="34" charset="0"/>
                <a:cs typeface="Segoe UI" panose="020B0502040204020203" pitchFamily="34" charset="0"/>
              </a:rPr>
              <a:t>u</a:t>
            </a:r>
            <a:r>
              <a:rPr kumimoji="0" lang="en-US" sz="28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sing this data</a:t>
            </a:r>
          </a:p>
        </p:txBody>
      </p:sp>
      <p:sp>
        <p:nvSpPr>
          <p:cNvPr id="17" name="Title 1">
            <a:extLst>
              <a:ext uri="{FF2B5EF4-FFF2-40B4-BE49-F238E27FC236}">
                <a16:creationId xmlns:a16="http://schemas.microsoft.com/office/drawing/2014/main" id="{B911347D-BA9C-4597-909E-63E2C88B0D13}"/>
              </a:ext>
            </a:extLst>
          </p:cNvPr>
          <p:cNvSpPr txBox="1">
            <a:spLocks/>
          </p:cNvSpPr>
          <p:nvPr/>
        </p:nvSpPr>
        <p:spPr>
          <a:xfrm>
            <a:off x="419403" y="456031"/>
            <a:ext cx="11526644" cy="1097205"/>
          </a:xfrm>
          <a:prstGeom prst="rect">
            <a:avLst/>
          </a:prstGeom>
        </p:spPr>
        <p:txBody>
          <a:bodyPr lIns="146095" tIns="9131" rIns="146095" bIns="9131"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ctr" defTabSz="913055" rtl="0" eaLnBrk="1" fontAlgn="auto" latinLnBrk="0" hangingPunct="1">
              <a:lnSpc>
                <a:spcPct val="90000"/>
              </a:lnSpc>
              <a:spcBef>
                <a:spcPts val="0"/>
              </a:spcBef>
              <a:spcAft>
                <a:spcPts val="0"/>
              </a:spcAft>
              <a:buClrTx/>
              <a:buSzTx/>
              <a:buFontTx/>
              <a:buNone/>
              <a:tabLst/>
              <a:defRPr/>
            </a:pPr>
            <a:r>
              <a:rPr kumimoji="0" lang="en-US" sz="5333" b="0" i="0" u="none" strike="noStrike" kern="1200" cap="none" spc="-100" normalizeH="0" baseline="0" noProof="0">
                <a:ln w="3175">
                  <a:noFill/>
                </a:ln>
                <a:solidFill>
                  <a:srgbClr val="505050"/>
                </a:solidFill>
                <a:effectLst/>
                <a:uLnTx/>
                <a:uFillTx/>
                <a:latin typeface="Segoe UI Light"/>
                <a:ea typeface="+mn-ea"/>
                <a:cs typeface="Segoe UI" pitchFamily="34" charset="0"/>
              </a:rPr>
              <a:t>Machine Learning  </a:t>
            </a:r>
            <a:br>
              <a:rPr kumimoji="0" lang="en-US" sz="5333" b="0" i="0" u="none" strike="noStrike" kern="1200" cap="none" spc="-100" normalizeH="0" baseline="0" noProof="0">
                <a:ln w="3175">
                  <a:noFill/>
                </a:ln>
                <a:solidFill>
                  <a:srgbClr val="505050"/>
                </a:solidFill>
                <a:effectLst/>
                <a:uLnTx/>
                <a:uFillTx/>
                <a:latin typeface="Segoe UI Light"/>
                <a:ea typeface="+mn-ea"/>
                <a:cs typeface="Segoe UI" pitchFamily="34" charset="0"/>
              </a:rPr>
            </a:br>
            <a:r>
              <a:rPr kumimoji="0" lang="en-US" sz="4400" b="0" i="0" u="none" strike="noStrike" kern="1200" cap="none" spc="-100" normalizeH="0" baseline="0" noProof="0">
                <a:ln w="3175">
                  <a:noFill/>
                </a:ln>
                <a:solidFill>
                  <a:srgbClr val="505050"/>
                </a:solidFill>
                <a:effectLst/>
                <a:uLnTx/>
                <a:uFillTx/>
                <a:latin typeface="Segoe UI Light"/>
                <a:ea typeface="+mn-ea"/>
                <a:cs typeface="Segoe UI" pitchFamily="34" charset="0"/>
              </a:rPr>
              <a:t>“Programming the </a:t>
            </a:r>
            <a:r>
              <a:rPr kumimoji="0" lang="en-US" sz="4400" b="0" i="0" u="none" strike="noStrike" kern="1200" cap="none" spc="-100" normalizeH="0" baseline="0" noProof="0" err="1">
                <a:ln w="3175">
                  <a:noFill/>
                </a:ln>
                <a:solidFill>
                  <a:srgbClr val="505050"/>
                </a:solidFill>
                <a:effectLst/>
                <a:uLnTx/>
                <a:uFillTx/>
                <a:latin typeface="Segoe UI Light"/>
                <a:ea typeface="+mn-ea"/>
                <a:cs typeface="Segoe UI" pitchFamily="34" charset="0"/>
              </a:rPr>
              <a:t>UnProgrammable</a:t>
            </a:r>
            <a:r>
              <a:rPr kumimoji="0" lang="en-US" sz="4400" b="0" i="0" u="none" strike="noStrike" kern="1200" cap="none" spc="-100" normalizeH="0" baseline="0" noProof="0">
                <a:ln w="3175">
                  <a:noFill/>
                </a:ln>
                <a:solidFill>
                  <a:srgbClr val="505050"/>
                </a:solidFill>
                <a:effectLst/>
                <a:uLnTx/>
                <a:uFillTx/>
                <a:latin typeface="Segoe UI Light"/>
                <a:ea typeface="+mn-ea"/>
                <a:cs typeface="Segoe UI" pitchFamily="34" charset="0"/>
              </a:rPr>
              <a:t>”</a:t>
            </a:r>
            <a:endParaRPr kumimoji="0" lang="en-US" sz="4400" b="0" i="0" u="none" strike="noStrike" kern="1200" cap="none" spc="-100" normalizeH="0" baseline="0" noProof="0">
              <a:ln w="3175">
                <a:noFill/>
              </a:ln>
              <a:solidFill>
                <a:srgbClr val="505050"/>
              </a:solidFill>
              <a:effectLst/>
              <a:uLnTx/>
              <a:uFillTx/>
              <a:latin typeface="Segoe UI Semibold" panose="020B0702040204020203" pitchFamily="34" charset="0"/>
              <a:ea typeface="+mn-ea"/>
              <a:cs typeface="Segoe UI" pitchFamily="34" charset="0"/>
            </a:endParaRPr>
          </a:p>
        </p:txBody>
      </p:sp>
    </p:spTree>
    <p:extLst>
      <p:ext uri="{BB962C8B-B14F-4D97-AF65-F5344CB8AC3E}">
        <p14:creationId xmlns:p14="http://schemas.microsoft.com/office/powerpoint/2010/main" val="14110639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5" grpId="0"/>
      <p:bldP spid="1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Dotnet_Template">
  <a:themeElements>
    <a:clrScheme name="Dotnet">
      <a:dk1>
        <a:srgbClr val="505050"/>
      </a:dk1>
      <a:lt1>
        <a:srgbClr val="FFFFFF"/>
      </a:lt1>
      <a:dk2>
        <a:srgbClr val="32145A"/>
      </a:dk2>
      <a:lt2>
        <a:srgbClr val="F2F2F2"/>
      </a:lt2>
      <a:accent1>
        <a:srgbClr val="511C74"/>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3.xml><?xml version="1.0" encoding="utf-8"?>
<a:theme xmlns:a="http://schemas.openxmlformats.org/drawingml/2006/main" name="9-51056_Build 2019 Breakout_White Template">
  <a:themeElements>
    <a:clrScheme name="Build Breakout 2019 Light">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potx" id="{E1E7FB38-D82A-4D23-8458-E42C97D86401}" vid="{A4986B77-A723-4FE8-9B7C-4FFD8CAC7D45}"/>
    </a:ext>
  </a:extLst>
</a:theme>
</file>

<file path=ppt/theme/theme4.xml><?xml version="1.0" encoding="utf-8"?>
<a:theme xmlns:a="http://schemas.openxmlformats.org/drawingml/2006/main" name="1_9-51056_Build 2019 Breakout_White Template">
  <a:themeElements>
    <a:clrScheme name="Build Breakout 2019 Light">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potx" id="{91FCE2E3-5CE1-4FBE-A736-97B152C1CFAE}" vid="{74AAB07F-9178-4C7E-A9DE-2E8095B0BA9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TotalTime>
  <Words>863</Words>
  <Application>Microsoft Office PowerPoint</Application>
  <PresentationFormat>Widescreen</PresentationFormat>
  <Paragraphs>171</Paragraphs>
  <Slides>24</Slides>
  <Notes>12</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24</vt:i4>
      </vt:variant>
    </vt:vector>
  </HeadingPairs>
  <TitlesOfParts>
    <vt:vector size="37" baseType="lpstr">
      <vt:lpstr>Arial</vt:lpstr>
      <vt:lpstr>Calibri</vt:lpstr>
      <vt:lpstr>Calibri Light</vt:lpstr>
      <vt:lpstr>Consolas</vt:lpstr>
      <vt:lpstr>Segoe UI</vt:lpstr>
      <vt:lpstr>Segoe UI Light</vt:lpstr>
      <vt:lpstr>Segoe UI Semibold</vt:lpstr>
      <vt:lpstr>Segoe UI Semilight</vt:lpstr>
      <vt:lpstr>Wingdings</vt:lpstr>
      <vt:lpstr>Office Theme</vt:lpstr>
      <vt:lpstr>1_Dotnet_Template</vt:lpstr>
      <vt:lpstr>9-51056_Build 2019 Breakout_White Template</vt:lpstr>
      <vt:lpstr>1_9-51056_Build 2019 Breakout_White Template</vt:lpstr>
      <vt:lpstr>Introduction to ML.NET 1.0</vt:lpstr>
      <vt:lpstr>ML.NET Community Evidence</vt:lpstr>
      <vt:lpstr>PowerPoint Presentation</vt:lpstr>
      <vt:lpstr>PowerPoint Presentation</vt:lpstr>
      <vt:lpstr>https://dotnet.microsoft.com/apps/machinelearning-ai/ml-dotnet/customers</vt:lpstr>
      <vt:lpstr>ML.NET Features</vt:lpstr>
      <vt:lpstr>PowerPoint Presentation</vt:lpstr>
      <vt:lpstr>PowerPoint Presentation</vt:lpstr>
      <vt:lpstr>PowerPoint Presentation</vt:lpstr>
      <vt:lpstr>PowerPoint Presentation</vt:lpstr>
      <vt:lpstr>PowerPoint Presentation</vt:lpstr>
      <vt:lpstr>Three key concepts (what might show up on future certification exams) </vt:lpstr>
      <vt:lpstr>PowerPoint Presentation</vt:lpstr>
      <vt:lpstr>PowerPoint Presentation</vt:lpstr>
      <vt:lpstr>PowerPoint Presentation</vt:lpstr>
      <vt:lpstr>PowerPoint Presentation</vt:lpstr>
      <vt:lpstr>Demo: Getting Started with ML.NET</vt:lpstr>
      <vt:lpstr>.NET Advanced Features</vt:lpstr>
      <vt:lpstr>https://fsharp.org/guides/machine-learning/</vt:lpstr>
      <vt:lpstr>https://fsharp.org/guides/math-and-statistics/</vt:lpstr>
      <vt:lpstr>https://dotnet.microsoft.com/apps/data/spark</vt:lpstr>
      <vt:lpstr>https://dotnet.microsoft.com/learn/dotnet/architecture-guides</vt:lpstr>
      <vt:lpstr>ML.NET Action</vt:lpstr>
      <vt:lpstr>Action Step:  Try ML.NET Today!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asthana</dc:creator>
  <cp:lastModifiedBy>Mark Tabladillo</cp:lastModifiedBy>
  <cp:revision>26</cp:revision>
  <dcterms:created xsi:type="dcterms:W3CDTF">2019-04-27T06:58:37Z</dcterms:created>
  <dcterms:modified xsi:type="dcterms:W3CDTF">2019-07-03T18:49:57Z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aasthan@microsoft.com</vt:lpwstr>
  </property>
  <property fmtid="{D5CDD505-2E9C-101B-9397-08002B2CF9AE}" pid="5" name="MSIP_Label_f42aa342-8706-4288-bd11-ebb85995028c_SetDate">
    <vt:lpwstr>2019-04-27T07:40:41.4310672Z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e4f77325-9f95-4923-96ba-0b2c9140cd72</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